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2"/>
  </p:notesMasterIdLst>
  <p:handoutMasterIdLst>
    <p:handoutMasterId r:id="rId23"/>
  </p:handoutMasterIdLst>
  <p:sldIdLst>
    <p:sldId id="257" r:id="rId5"/>
    <p:sldId id="400"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391" r:id="rId21"/>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8" autoAdjust="0"/>
  </p:normalViewPr>
  <p:slideViewPr>
    <p:cSldViewPr snapToGrid="0">
      <p:cViewPr varScale="1">
        <p:scale>
          <a:sx n="105" d="100"/>
          <a:sy n="105" d="100"/>
        </p:scale>
        <p:origin x="696" y="10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16/04/2024</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16/04/2024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16/04/2024</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6.jpe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773723"/>
            <a:ext cx="4739640" cy="1923757"/>
          </a:xfrm>
        </p:spPr>
        <p:txBody>
          <a:bodyPr rtlCol="0" anchor="b" anchorCtr="0">
            <a:normAutofit/>
          </a:bodyPr>
          <a:lstStyle/>
          <a:p>
            <a:pPr algn="ctr" rtl="0"/>
            <a:r>
              <a:rPr lang="fr-FR" dirty="0">
                <a:latin typeface="Comic Sans MS" panose="030F0702030302020204" pitchFamily="66" charset="0"/>
              </a:rPr>
              <a:t>COHESION DE LA MATIERE</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2790AD0-FABE-84A5-6417-41CD797F36F7}"/>
              </a:ext>
            </a:extLst>
          </p:cNvPr>
          <p:cNvSpPr txBox="1"/>
          <p:nvPr/>
        </p:nvSpPr>
        <p:spPr>
          <a:xfrm>
            <a:off x="0" y="0"/>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Quand un solide ionique est plongé dans l’eau, on observe sa dissolution, le solide se désagrège et les ions se dispersent en solution dans l’eau. Ce processus se réalise en trois étapes: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34BDB2A2-2690-5782-CA50-0EF1F1C4B5F2}"/>
              </a:ext>
            </a:extLst>
          </p:cNvPr>
          <p:cNvGraphicFramePr>
            <a:graphicFrameLocks noGrp="1"/>
          </p:cNvGraphicFramePr>
          <p:nvPr>
            <p:extLst>
              <p:ext uri="{D42A27DB-BD31-4B8C-83A1-F6EECF244321}">
                <p14:modId xmlns:p14="http://schemas.microsoft.com/office/powerpoint/2010/main" val="2108930338"/>
              </p:ext>
            </p:extLst>
          </p:nvPr>
        </p:nvGraphicFramePr>
        <p:xfrm>
          <a:off x="0" y="1348930"/>
          <a:ext cx="12192000" cy="5509068"/>
        </p:xfrm>
        <a:graphic>
          <a:graphicData uri="http://schemas.openxmlformats.org/drawingml/2006/table">
            <a:tbl>
              <a:tblPr firstRow="1" bandRow="1">
                <a:tableStyleId>{5C22544A-7EE6-4342-B048-85BDC9FD1C3A}</a:tableStyleId>
              </a:tblPr>
              <a:tblGrid>
                <a:gridCol w="7865806">
                  <a:extLst>
                    <a:ext uri="{9D8B030D-6E8A-4147-A177-3AD203B41FA5}">
                      <a16:colId xmlns:a16="http://schemas.microsoft.com/office/drawing/2014/main" val="1061779024"/>
                    </a:ext>
                  </a:extLst>
                </a:gridCol>
                <a:gridCol w="4326194">
                  <a:extLst>
                    <a:ext uri="{9D8B030D-6E8A-4147-A177-3AD203B41FA5}">
                      <a16:colId xmlns:a16="http://schemas.microsoft.com/office/drawing/2014/main" val="4225918206"/>
                    </a:ext>
                  </a:extLst>
                </a:gridCol>
              </a:tblGrid>
              <a:tr h="1836356">
                <a:tc>
                  <a:txBody>
                    <a:bodyPr/>
                    <a:lstStyle/>
                    <a:p>
                      <a:pPr algn="just"/>
                      <a:r>
                        <a:rPr lang="fr-FR" sz="2400" b="0" kern="1200" dirty="0">
                          <a:solidFill>
                            <a:schemeClr val="tx1"/>
                          </a:solidFill>
                          <a:effectLst/>
                          <a:latin typeface="Comic Sans MS" panose="030F0702030302020204" pitchFamily="66" charset="0"/>
                          <a:ea typeface="+mn-ea"/>
                          <a:cs typeface="+mn-cs"/>
                        </a:rPr>
                        <a:t>Dissociation L’eau étant polaire, elle attire à elle les ions qui sont extraient de leur réseau cristallin au niveau de la surface du cristal.</a:t>
                      </a:r>
                      <a:endParaRPr lang="fr-FR" sz="2400" b="0"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456498"/>
                  </a:ext>
                </a:extLst>
              </a:tr>
              <a:tr h="1836356">
                <a:tc>
                  <a:txBody>
                    <a:bodyPr/>
                    <a:lstStyle/>
                    <a:p>
                      <a:pPr marL="0" lvl="0" indent="0" algn="just">
                        <a:lnSpc>
                          <a:spcPct val="107000"/>
                        </a:lnSpc>
                        <a:spcAft>
                          <a:spcPts val="800"/>
                        </a:spcAft>
                        <a:buFont typeface="Symbol" panose="05050102010706020507" pitchFamily="18" charset="2"/>
                        <a:buNone/>
                      </a:pPr>
                      <a:r>
                        <a:rPr lang="fr-FR" sz="2400" b="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Solvatation Les ions libérés du cristal sont rapidement entourés par des molécules d’eau qui masquent ainsi la charge électrique de l’ion qui ne pourra pas être attiré par les autres ions du cristal.</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2615811"/>
                  </a:ext>
                </a:extLst>
              </a:tr>
              <a:tr h="1836356">
                <a:tc>
                  <a:txBody>
                    <a:bodyPr/>
                    <a:lstStyle/>
                    <a:p>
                      <a:pPr algn="just"/>
                      <a:r>
                        <a:rPr lang="fr-FR" sz="2400" b="0" kern="1200" dirty="0">
                          <a:solidFill>
                            <a:schemeClr val="tx1"/>
                          </a:solidFill>
                          <a:effectLst/>
                          <a:latin typeface="Comic Sans MS" panose="030F0702030302020204" pitchFamily="66" charset="0"/>
                          <a:ea typeface="+mn-ea"/>
                          <a:cs typeface="+mn-cs"/>
                        </a:rPr>
                        <a:t>Dispersion dans l’eau liquide, les molécules ont un mouvement d’agitation permanent, dû à la température. Progressivement, les ions vont se disperser dans le liquide.</a:t>
                      </a:r>
                      <a:endParaRPr lang="fr-FR" sz="2400" b="0"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496839"/>
                  </a:ext>
                </a:extLst>
              </a:tr>
            </a:tbl>
          </a:graphicData>
        </a:graphic>
      </p:graphicFrame>
      <p:pic>
        <p:nvPicPr>
          <p:cNvPr id="6" name="Image 5">
            <a:extLst>
              <a:ext uri="{FF2B5EF4-FFF2-40B4-BE49-F238E27FC236}">
                <a16:creationId xmlns:a16="http://schemas.microsoft.com/office/drawing/2014/main" id="{EF26DCBD-2166-EEE4-62A4-F4437ADBEADF}"/>
              </a:ext>
            </a:extLst>
          </p:cNvPr>
          <p:cNvPicPr>
            <a:picLocks noChangeAspect="1"/>
          </p:cNvPicPr>
          <p:nvPr/>
        </p:nvPicPr>
        <p:blipFill rotWithShape="1">
          <a:blip r:embed="rId2"/>
          <a:srcRect t="41909" r="63457"/>
          <a:stretch/>
        </p:blipFill>
        <p:spPr bwMode="auto">
          <a:xfrm>
            <a:off x="8903826" y="1453675"/>
            <a:ext cx="2483686" cy="1702480"/>
          </a:xfrm>
          <a:prstGeom prst="rect">
            <a:avLst/>
          </a:prstGeom>
          <a:ln>
            <a:noFill/>
          </a:ln>
          <a:extLst>
            <a:ext uri="{53640926-AAD7-44D8-BBD7-CCE9431645EC}">
              <a14:shadowObscured xmlns:a14="http://schemas.microsoft.com/office/drawing/2010/main"/>
            </a:ext>
          </a:extLst>
        </p:spPr>
      </p:pic>
      <p:pic>
        <p:nvPicPr>
          <p:cNvPr id="7" name="Image 6">
            <a:extLst>
              <a:ext uri="{FF2B5EF4-FFF2-40B4-BE49-F238E27FC236}">
                <a16:creationId xmlns:a16="http://schemas.microsoft.com/office/drawing/2014/main" id="{9EA58B04-55A6-D5D3-EB17-B820B028E973}"/>
              </a:ext>
            </a:extLst>
          </p:cNvPr>
          <p:cNvPicPr>
            <a:picLocks noChangeAspect="1"/>
          </p:cNvPicPr>
          <p:nvPr/>
        </p:nvPicPr>
        <p:blipFill rotWithShape="1">
          <a:blip r:embed="rId2"/>
          <a:srcRect l="33764" t="29941" r="28097"/>
          <a:stretch/>
        </p:blipFill>
        <p:spPr bwMode="auto">
          <a:xfrm>
            <a:off x="9050185" y="3334061"/>
            <a:ext cx="2184518" cy="1731541"/>
          </a:xfrm>
          <a:prstGeom prst="rect">
            <a:avLst/>
          </a:prstGeom>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3A4C82BD-25F9-85C6-9B9F-2304C504209B}"/>
              </a:ext>
            </a:extLst>
          </p:cNvPr>
          <p:cNvPicPr>
            <a:picLocks noChangeAspect="1"/>
          </p:cNvPicPr>
          <p:nvPr/>
        </p:nvPicPr>
        <p:blipFill rotWithShape="1">
          <a:blip r:embed="rId2"/>
          <a:srcRect l="70504" t="56199"/>
          <a:stretch/>
        </p:blipFill>
        <p:spPr bwMode="auto">
          <a:xfrm>
            <a:off x="7989231" y="5212773"/>
            <a:ext cx="2272882" cy="1455758"/>
          </a:xfrm>
          <a:prstGeom prst="rect">
            <a:avLst/>
          </a:prstGeom>
          <a:ln>
            <a:noFill/>
          </a:ln>
          <a:extLst>
            <a:ext uri="{53640926-AAD7-44D8-BBD7-CCE9431645EC}">
              <a14:shadowObscured xmlns:a14="http://schemas.microsoft.com/office/drawing/2010/main"/>
            </a:ext>
          </a:extLst>
        </p:spPr>
      </p:pic>
      <p:pic>
        <p:nvPicPr>
          <p:cNvPr id="9" name="Image 8">
            <a:extLst>
              <a:ext uri="{FF2B5EF4-FFF2-40B4-BE49-F238E27FC236}">
                <a16:creationId xmlns:a16="http://schemas.microsoft.com/office/drawing/2014/main" id="{6FC7E574-5558-2C65-0C1E-5C720F93EC70}"/>
              </a:ext>
            </a:extLst>
          </p:cNvPr>
          <p:cNvPicPr>
            <a:picLocks noChangeAspect="1"/>
          </p:cNvPicPr>
          <p:nvPr/>
        </p:nvPicPr>
        <p:blipFill rotWithShape="1">
          <a:blip r:embed="rId2"/>
          <a:srcRect l="70504" b="48408"/>
          <a:stretch/>
        </p:blipFill>
        <p:spPr bwMode="auto">
          <a:xfrm>
            <a:off x="10262113" y="5212773"/>
            <a:ext cx="1929887" cy="14557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422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0434E36-1624-F81E-260A-65FCFAF8AE9A}"/>
              </a:ext>
            </a:extLst>
          </p:cNvPr>
          <p:cNvSpPr txBox="1"/>
          <p:nvPr/>
        </p:nvSpPr>
        <p:spPr>
          <a:xfrm>
            <a:off x="0" y="0"/>
            <a:ext cx="12192000" cy="649158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dissolution peut être décrite par une équation de dissolution qui doit conserver la masse et la charge électrique.</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part d’un solide (le sel) pour obtenir des ions en solution.</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solution sera neutre électriquement.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Quelques exemples de réaction de dissolution: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200" b="1" dirty="0" err="1">
                <a:effectLst/>
                <a:latin typeface="Comic Sans MS" panose="030F0702030302020204" pitchFamily="66" charset="0"/>
                <a:ea typeface="Times New Roman" panose="02020603050405020304" pitchFamily="18" charset="0"/>
                <a:cs typeface="Times New Roman" panose="02020603050405020304" pitchFamily="18" charset="0"/>
              </a:rPr>
              <a:t>NaCl</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 Na</a:t>
            </a:r>
            <a:r>
              <a:rPr lang="fr-FR" sz="32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 + Cl</a:t>
            </a:r>
            <a:r>
              <a:rPr lang="fr-FR" sz="32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2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CoCl</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2(s)</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 Co</a:t>
            </a:r>
            <a:r>
              <a:rPr lang="fr-FR" sz="32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 + 2Cl</a:t>
            </a:r>
            <a:r>
              <a:rPr lang="fr-FR" sz="32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2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FeCl</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3(s)</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 Fe</a:t>
            </a:r>
            <a:r>
              <a:rPr lang="fr-FR" sz="32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 + 3Cl</a:t>
            </a:r>
            <a:r>
              <a:rPr lang="fr-FR" sz="32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32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32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8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F2420C9-1DBC-7679-B642-903C9992A457}"/>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Concentration </a:t>
            </a:r>
            <a:r>
              <a:rPr lang="fr-FR" sz="3200" b="1">
                <a:solidFill>
                  <a:srgbClr val="FF0000"/>
                </a:solidFill>
                <a:effectLst/>
                <a:latin typeface="Comic Sans MS" panose="030F0702030302020204" pitchFamily="66" charset="0"/>
                <a:ea typeface="Calibri" panose="020F0502020204030204" pitchFamily="34" charset="0"/>
                <a:cs typeface="Arial" panose="020B0604020202020204" pitchFamily="34" charset="0"/>
              </a:rPr>
              <a:t>en ions</a:t>
            </a:r>
            <a:endParaRPr lang="fr-FR" sz="3200" dirty="0"/>
          </a:p>
        </p:txBody>
      </p:sp>
      <p:sp>
        <p:nvSpPr>
          <p:cNvPr id="4" name="ZoneTexte 3">
            <a:extLst>
              <a:ext uri="{FF2B5EF4-FFF2-40B4-BE49-F238E27FC236}">
                <a16:creationId xmlns:a16="http://schemas.microsoft.com/office/drawing/2014/main" id="{5F3C42DB-5639-72C8-003F-3C18337B7405}"/>
              </a:ext>
            </a:extLst>
          </p:cNvPr>
          <p:cNvSpPr txBox="1"/>
          <p:nvPr/>
        </p:nvSpPr>
        <p:spPr>
          <a:xfrm>
            <a:off x="0" y="584775"/>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place un certain nombre de moles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soluté dans un volume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solvant. On a donc une concentration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en soluté apporté donné par la relation: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34D24DC9-C30A-F303-2580-FE228FE536AC}"/>
              </a:ext>
            </a:extLst>
          </p:cNvPr>
          <p:cNvSpPr txBox="1"/>
          <p:nvPr/>
        </p:nvSpPr>
        <p:spPr>
          <a:xfrm>
            <a:off x="3003804" y="4364474"/>
            <a:ext cx="6190488" cy="369332"/>
          </a:xfrm>
          <a:prstGeom prst="rect">
            <a:avLst/>
          </a:prstGeom>
          <a:noFill/>
        </p:spPr>
        <p:txBody>
          <a:bodyPr wrap="square">
            <a:spAutoFit/>
          </a:bodyPr>
          <a:lstStyle/>
          <a:p>
            <a:endParaRPr lang="fr-FR" dirty="0"/>
          </a:p>
        </p:txBody>
      </p:sp>
      <p:sp>
        <p:nvSpPr>
          <p:cNvPr id="14" name="ZoneTexte 13">
            <a:extLst>
              <a:ext uri="{FF2B5EF4-FFF2-40B4-BE49-F238E27FC236}">
                <a16:creationId xmlns:a16="http://schemas.microsoft.com/office/drawing/2014/main" id="{82B20C94-3621-3E60-479C-F9F2BCDFF87C}"/>
              </a:ext>
            </a:extLst>
          </p:cNvPr>
          <p:cNvSpPr txBox="1"/>
          <p:nvPr/>
        </p:nvSpPr>
        <p:spPr>
          <a:xfrm>
            <a:off x="3003804" y="4364474"/>
            <a:ext cx="6190488" cy="369332"/>
          </a:xfrm>
          <a:prstGeom prst="rect">
            <a:avLst/>
          </a:prstGeom>
          <a:noFill/>
        </p:spPr>
        <p:txBody>
          <a:bodyPr wrap="square">
            <a:spAutoFit/>
          </a:bodyPr>
          <a:lstStyle/>
          <a:p>
            <a:endParaRPr lang="fr-FR" dirty="0"/>
          </a:p>
        </p:txBody>
      </p:sp>
      <mc:AlternateContent xmlns:mc="http://schemas.openxmlformats.org/markup-compatibility/2006">
        <mc:Choice xmlns:a14="http://schemas.microsoft.com/office/drawing/2010/main" Requires="a14">
          <p:sp>
            <p:nvSpPr>
              <p:cNvPr id="18" name="ZoneTexte 17">
                <a:extLst>
                  <a:ext uri="{FF2B5EF4-FFF2-40B4-BE49-F238E27FC236}">
                    <a16:creationId xmlns:a16="http://schemas.microsoft.com/office/drawing/2014/main" id="{6106E464-1F11-F69D-1D5F-EC50C624747A}"/>
                  </a:ext>
                </a:extLst>
              </p:cNvPr>
              <p:cNvSpPr txBox="1"/>
              <p:nvPr/>
            </p:nvSpPr>
            <p:spPr>
              <a:xfrm>
                <a:off x="-18288" y="1336350"/>
                <a:ext cx="12192000" cy="1136658"/>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C</m:t>
                          </m:r>
                        </m:e>
                        <m:sub>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s</m:t>
                          </m:r>
                        </m:sub>
                      </m:sSub>
                      <m:r>
                        <m:rPr>
                          <m:nor/>
                        </m:rPr>
                        <a:rPr lang="fr-FR" sz="32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3200" b="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32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n</m:t>
                              </m:r>
                            </m:e>
                            <m:sub>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s</m:t>
                              </m:r>
                            </m:sub>
                          </m:sSub>
                        </m:num>
                        <m:den>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V</m:t>
                          </m:r>
                        </m:den>
                      </m:f>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ZoneTexte 17">
                <a:extLst>
                  <a:ext uri="{FF2B5EF4-FFF2-40B4-BE49-F238E27FC236}">
                    <a16:creationId xmlns:a16="http://schemas.microsoft.com/office/drawing/2014/main" id="{6106E464-1F11-F69D-1D5F-EC50C624747A}"/>
                  </a:ext>
                </a:extLst>
              </p:cNvPr>
              <p:cNvSpPr txBox="1">
                <a:spLocks noRot="1" noChangeAspect="1" noMove="1" noResize="1" noEditPoints="1" noAdjustHandles="1" noChangeArrowheads="1" noChangeShapeType="1" noTextEdit="1"/>
              </p:cNvSpPr>
              <p:nvPr/>
            </p:nvSpPr>
            <p:spPr>
              <a:xfrm>
                <a:off x="-18288" y="1336350"/>
                <a:ext cx="12192000" cy="1136658"/>
              </a:xfrm>
              <a:prstGeom prst="rect">
                <a:avLst/>
              </a:prstGeom>
              <a:blipFill>
                <a:blip r:embed="rId2"/>
                <a:stretch>
                  <a:fillRect/>
                </a:stretch>
              </a:blipFill>
            </p:spPr>
            <p:txBody>
              <a:bodyPr/>
              <a:lstStyle/>
              <a:p>
                <a:r>
                  <a:rPr lang="fr-FR">
                    <a:noFill/>
                  </a:rPr>
                  <a:t> </a:t>
                </a:r>
              </a:p>
            </p:txBody>
          </p:sp>
        </mc:Fallback>
      </mc:AlternateContent>
      <p:sp>
        <p:nvSpPr>
          <p:cNvPr id="20" name="ZoneTexte 19">
            <a:extLst>
              <a:ext uri="{FF2B5EF4-FFF2-40B4-BE49-F238E27FC236}">
                <a16:creationId xmlns:a16="http://schemas.microsoft.com/office/drawing/2014/main" id="{83E7EB9F-C837-FA49-3EF2-47E54520F68F}"/>
              </a:ext>
            </a:extLst>
          </p:cNvPr>
          <p:cNvSpPr txBox="1"/>
          <p:nvPr/>
        </p:nvSpPr>
        <p:spPr>
          <a:xfrm>
            <a:off x="-18288" y="3087886"/>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Cependant, selon le type de sel, une mole de sel peut donner plusieurs moles d’ions en solution. On précisera alors la concentration en ion en utilisant une expression entre deux crochets: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2" name="ZoneTexte 21">
                <a:extLst>
                  <a:ext uri="{FF2B5EF4-FFF2-40B4-BE49-F238E27FC236}">
                    <a16:creationId xmlns:a16="http://schemas.microsoft.com/office/drawing/2014/main" id="{C639E8F7-8FE6-13E0-C15A-D36A7180409E}"/>
                  </a:ext>
                </a:extLst>
              </p:cNvPr>
              <p:cNvSpPr txBox="1"/>
              <p:nvPr/>
            </p:nvSpPr>
            <p:spPr>
              <a:xfrm>
                <a:off x="0" y="4224013"/>
                <a:ext cx="12173712" cy="1173142"/>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fr-FR"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ion</m:t>
                          </m:r>
                        </m:e>
                      </m:d>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32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n</m:t>
                              </m:r>
                            </m:e>
                            <m:sub>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ion</m:t>
                              </m:r>
                            </m:sub>
                          </m:sSub>
                        </m:num>
                        <m:den>
                          <m:r>
                            <m:rPr>
                              <m:nor/>
                            </m:rPr>
                            <a:rPr lang="fr-FR" sz="3200" b="1">
                              <a:effectLst/>
                              <a:latin typeface="Comic Sans MS" panose="030F0702030302020204" pitchFamily="66" charset="0"/>
                              <a:ea typeface="Times New Roman" panose="02020603050405020304" pitchFamily="18" charset="0"/>
                              <a:cs typeface="Times New Roman" panose="02020603050405020304" pitchFamily="18" charset="0"/>
                            </a:rPr>
                            <m:t>V</m:t>
                          </m:r>
                        </m:den>
                      </m:f>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2" name="ZoneTexte 21">
                <a:extLst>
                  <a:ext uri="{FF2B5EF4-FFF2-40B4-BE49-F238E27FC236}">
                    <a16:creationId xmlns:a16="http://schemas.microsoft.com/office/drawing/2014/main" id="{C639E8F7-8FE6-13E0-C15A-D36A7180409E}"/>
                  </a:ext>
                </a:extLst>
              </p:cNvPr>
              <p:cNvSpPr txBox="1">
                <a:spLocks noRot="1" noChangeAspect="1" noMove="1" noResize="1" noEditPoints="1" noAdjustHandles="1" noChangeArrowheads="1" noChangeShapeType="1" noTextEdit="1"/>
              </p:cNvSpPr>
              <p:nvPr/>
            </p:nvSpPr>
            <p:spPr>
              <a:xfrm>
                <a:off x="0" y="4224013"/>
                <a:ext cx="12173712" cy="1173142"/>
              </a:xfrm>
              <a:prstGeom prst="rect">
                <a:avLst/>
              </a:prstGeom>
              <a:blipFill>
                <a:blip r:embed="rId3"/>
                <a:stretch>
                  <a:fillRect/>
                </a:stretch>
              </a:blipFill>
            </p:spPr>
            <p:txBody>
              <a:bodyPr/>
              <a:lstStyle/>
              <a:p>
                <a:r>
                  <a:rPr lang="fr-FR">
                    <a:noFill/>
                  </a:rPr>
                  <a:t> </a:t>
                </a:r>
              </a:p>
            </p:txBody>
          </p:sp>
        </mc:Fallback>
      </mc:AlternateContent>
      <p:sp>
        <p:nvSpPr>
          <p:cNvPr id="24" name="ZoneTexte 23">
            <a:extLst>
              <a:ext uri="{FF2B5EF4-FFF2-40B4-BE49-F238E27FC236}">
                <a16:creationId xmlns:a16="http://schemas.microsoft.com/office/drawing/2014/main" id="{F8E94F93-96D5-D36B-4464-24714AA9D5DE}"/>
              </a:ext>
            </a:extLst>
          </p:cNvPr>
          <p:cNvSpPr txBox="1"/>
          <p:nvPr/>
        </p:nvSpPr>
        <p:spPr>
          <a:xfrm>
            <a:off x="0" y="5852601"/>
            <a:ext cx="12173712"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Cette concentration sera supérieure ou égale à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937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59AD45D-42BC-5B2D-4E8F-0D7450188561}"/>
              </a:ext>
            </a:extLst>
          </p:cNvPr>
          <p:cNvSpPr txBox="1"/>
          <p:nvPr/>
        </p:nvSpPr>
        <p:spPr>
          <a:xfrm>
            <a:off x="0" y="0"/>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Considérons par exemple la dissolution du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chlorure de Fer III</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FeCl</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3(s)</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dans de l’eau afin d'obtenir un volume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Sol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solution de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chlorure de Fer III</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concentration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(FeCl</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14588E31-8E02-4F86-6C96-A9198FB34564}"/>
              </a:ext>
            </a:extLst>
          </p:cNvPr>
          <p:cNvGraphicFramePr>
            <a:graphicFrameLocks noGrp="1"/>
          </p:cNvGraphicFramePr>
          <p:nvPr>
            <p:extLst>
              <p:ext uri="{D42A27DB-BD31-4B8C-83A1-F6EECF244321}">
                <p14:modId xmlns:p14="http://schemas.microsoft.com/office/powerpoint/2010/main" val="3217787559"/>
              </p:ext>
            </p:extLst>
          </p:nvPr>
        </p:nvGraphicFramePr>
        <p:xfrm>
          <a:off x="0" y="1418778"/>
          <a:ext cx="12192000" cy="2786842"/>
        </p:xfrm>
        <a:graphic>
          <a:graphicData uri="http://schemas.openxmlformats.org/drawingml/2006/table">
            <a:tbl>
              <a:tblPr firstRow="1" firstCol="1" bandRow="1">
                <a:tableStyleId>{5C22544A-7EE6-4342-B048-85BDC9FD1C3A}</a:tableStyleId>
              </a:tblPr>
              <a:tblGrid>
                <a:gridCol w="3279519">
                  <a:extLst>
                    <a:ext uri="{9D8B030D-6E8A-4147-A177-3AD203B41FA5}">
                      <a16:colId xmlns:a16="http://schemas.microsoft.com/office/drawing/2014/main" val="3806719080"/>
                    </a:ext>
                  </a:extLst>
                </a:gridCol>
                <a:gridCol w="3297276">
                  <a:extLst>
                    <a:ext uri="{9D8B030D-6E8A-4147-A177-3AD203B41FA5}">
                      <a16:colId xmlns:a16="http://schemas.microsoft.com/office/drawing/2014/main" val="3611394063"/>
                    </a:ext>
                  </a:extLst>
                </a:gridCol>
                <a:gridCol w="2903898">
                  <a:extLst>
                    <a:ext uri="{9D8B030D-6E8A-4147-A177-3AD203B41FA5}">
                      <a16:colId xmlns:a16="http://schemas.microsoft.com/office/drawing/2014/main" val="2058284045"/>
                    </a:ext>
                  </a:extLst>
                </a:gridCol>
                <a:gridCol w="2711307">
                  <a:extLst>
                    <a:ext uri="{9D8B030D-6E8A-4147-A177-3AD203B41FA5}">
                      <a16:colId xmlns:a16="http://schemas.microsoft.com/office/drawing/2014/main" val="1479805754"/>
                    </a:ext>
                  </a:extLst>
                </a:gridCol>
              </a:tblGrid>
              <a:tr h="502555">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Equation de la réaction</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nSpc>
                          <a:spcPct val="107000"/>
                        </a:lnSpc>
                        <a:spcAft>
                          <a:spcPts val="800"/>
                        </a:spcAft>
                        <a:tabLst>
                          <a:tab pos="814705" algn="ctr"/>
                          <a:tab pos="1534795" algn="ctr"/>
                          <a:tab pos="2164715" algn="ctr"/>
                          <a:tab pos="2884805" algn="ctr"/>
                          <a:tab pos="3524250" algn="ctr"/>
                          <a:tab pos="4184650" algn="ctr"/>
                        </a:tabLst>
                      </a:pPr>
                      <a:r>
                        <a:rPr lang="fr-FR" sz="2400" b="0" dirty="0">
                          <a:solidFill>
                            <a:schemeClr val="tx1"/>
                          </a:solidFill>
                          <a:effectLst/>
                          <a:latin typeface="Comic Sans MS" panose="030F0702030302020204" pitchFamily="66" charset="0"/>
                        </a:rPr>
                        <a:t>	            FeCl</a:t>
                      </a:r>
                      <a:r>
                        <a:rPr lang="fr-FR" sz="2400" b="0" baseline="-25000" dirty="0">
                          <a:solidFill>
                            <a:schemeClr val="tx1"/>
                          </a:solidFill>
                          <a:effectLst/>
                          <a:latin typeface="Comic Sans MS" panose="030F0702030302020204" pitchFamily="66" charset="0"/>
                        </a:rPr>
                        <a:t>3(s)</a:t>
                      </a:r>
                      <a:r>
                        <a:rPr lang="fr-FR" sz="2400" b="0" dirty="0">
                          <a:solidFill>
                            <a:schemeClr val="tx1"/>
                          </a:solidFill>
                          <a:effectLst/>
                          <a:latin typeface="Comic Sans MS" panose="030F0702030302020204" pitchFamily="66" charset="0"/>
                        </a:rPr>
                        <a:t>	            </a:t>
                      </a:r>
                      <a:r>
                        <a:rPr lang="fr-FR" sz="2400" b="0" dirty="0">
                          <a:solidFill>
                            <a:schemeClr val="tx1"/>
                          </a:solidFill>
                          <a:effectLst/>
                          <a:latin typeface="Comic Sans MS" panose="030F0702030302020204" pitchFamily="66" charset="0"/>
                          <a:sym typeface="Symbol" panose="05050102010706020507" pitchFamily="18" charset="2"/>
                        </a:rPr>
                        <a:t></a:t>
                      </a:r>
                      <a:r>
                        <a:rPr lang="fr-FR" sz="2400" b="0" dirty="0">
                          <a:solidFill>
                            <a:schemeClr val="tx1"/>
                          </a:solidFill>
                          <a:effectLst/>
                          <a:latin typeface="Comic Sans MS" panose="030F0702030302020204" pitchFamily="66" charset="0"/>
                        </a:rPr>
                        <a:t>	          Fe</a:t>
                      </a:r>
                      <a:r>
                        <a:rPr lang="fr-FR" sz="2400" b="0" baseline="30000" dirty="0">
                          <a:solidFill>
                            <a:schemeClr val="tx1"/>
                          </a:solidFill>
                          <a:effectLst/>
                          <a:latin typeface="Comic Sans MS" panose="030F0702030302020204" pitchFamily="66" charset="0"/>
                        </a:rPr>
                        <a:t>3+</a:t>
                      </a:r>
                      <a:r>
                        <a:rPr lang="fr-FR" sz="2400" b="0" baseline="-25000" dirty="0">
                          <a:solidFill>
                            <a:schemeClr val="tx1"/>
                          </a:solidFill>
                          <a:effectLst/>
                          <a:latin typeface="Comic Sans MS" panose="030F0702030302020204" pitchFamily="66" charset="0"/>
                        </a:rPr>
                        <a:t>(</a:t>
                      </a:r>
                      <a:r>
                        <a:rPr lang="fr-FR" sz="2400" b="0" baseline="-25000" dirty="0" err="1">
                          <a:solidFill>
                            <a:schemeClr val="tx1"/>
                          </a:solidFill>
                          <a:effectLst/>
                          <a:latin typeface="Comic Sans MS" panose="030F0702030302020204" pitchFamily="66" charset="0"/>
                        </a:rPr>
                        <a:t>aq</a:t>
                      </a:r>
                      <a:r>
                        <a:rPr lang="fr-FR" sz="2400" b="0" baseline="-25000" dirty="0">
                          <a:solidFill>
                            <a:schemeClr val="tx1"/>
                          </a:solidFill>
                          <a:effectLst/>
                          <a:latin typeface="Comic Sans MS" panose="030F0702030302020204" pitchFamily="66" charset="0"/>
                        </a:rPr>
                        <a:t>)</a:t>
                      </a:r>
                      <a:r>
                        <a:rPr lang="fr-FR" sz="2400" b="0" dirty="0">
                          <a:solidFill>
                            <a:schemeClr val="tx1"/>
                          </a:solidFill>
                          <a:effectLst/>
                          <a:latin typeface="Comic Sans MS" panose="030F0702030302020204" pitchFamily="66" charset="0"/>
                        </a:rPr>
                        <a:t>	       +	        3Cl</a:t>
                      </a:r>
                      <a:r>
                        <a:rPr lang="fr-FR" sz="2400" b="0" baseline="30000" dirty="0">
                          <a:solidFill>
                            <a:schemeClr val="tx1"/>
                          </a:solidFill>
                          <a:effectLst/>
                          <a:latin typeface="Comic Sans MS" panose="030F0702030302020204" pitchFamily="66" charset="0"/>
                        </a:rPr>
                        <a:t>-</a:t>
                      </a:r>
                      <a:r>
                        <a:rPr lang="fr-FR" sz="2400" b="0" baseline="-25000" dirty="0">
                          <a:solidFill>
                            <a:schemeClr val="tx1"/>
                          </a:solidFill>
                          <a:effectLst/>
                          <a:latin typeface="Comic Sans MS" panose="030F0702030302020204" pitchFamily="66" charset="0"/>
                        </a:rPr>
                        <a:t>(</a:t>
                      </a:r>
                      <a:r>
                        <a:rPr lang="fr-FR" sz="2400" b="0" baseline="-25000" dirty="0" err="1">
                          <a:solidFill>
                            <a:schemeClr val="tx1"/>
                          </a:solidFill>
                          <a:effectLst/>
                          <a:latin typeface="Comic Sans MS" panose="030F0702030302020204" pitchFamily="66" charset="0"/>
                        </a:rPr>
                        <a:t>aq</a:t>
                      </a:r>
                      <a:r>
                        <a:rPr lang="fr-FR" sz="2400" b="0" baseline="-25000" dirty="0">
                          <a:solidFill>
                            <a:schemeClr val="tx1"/>
                          </a:solidFill>
                          <a:effectLst/>
                          <a:latin typeface="Comic Sans MS" panose="030F0702030302020204" pitchFamily="66" charset="0"/>
                        </a:rPr>
                        <a:t>)</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22480699"/>
                  </a:ext>
                </a:extLst>
              </a:tr>
              <a:tr h="502555">
                <a:tc>
                  <a:txBody>
                    <a:bodyPr/>
                    <a:lstStyle/>
                    <a:p>
                      <a:pPr algn="ctr">
                        <a:lnSpc>
                          <a:spcPct val="107000"/>
                        </a:lnSpc>
                        <a:spcAft>
                          <a:spcPts val="800"/>
                        </a:spcAft>
                      </a:pPr>
                      <a:r>
                        <a:rPr lang="fr-FR" sz="2400" b="0">
                          <a:solidFill>
                            <a:schemeClr val="tx1"/>
                          </a:solidFill>
                          <a:effectLst/>
                          <a:latin typeface="Comic Sans MS" panose="030F0702030302020204" pitchFamily="66" charset="0"/>
                        </a:rPr>
                        <a:t>Etat initial</a:t>
                      </a:r>
                      <a:br>
                        <a:rPr lang="fr-FR" sz="2400" b="0">
                          <a:solidFill>
                            <a:schemeClr val="tx1"/>
                          </a:solidFill>
                          <a:effectLst/>
                          <a:latin typeface="Comic Sans MS" panose="030F0702030302020204" pitchFamily="66" charset="0"/>
                        </a:rPr>
                      </a:br>
                      <a:r>
                        <a:rPr lang="fr-FR" sz="2400" b="0">
                          <a:solidFill>
                            <a:schemeClr val="tx1"/>
                          </a:solidFill>
                          <a:effectLst/>
                          <a:latin typeface="Comic Sans MS" panose="030F0702030302020204" pitchFamily="66" charset="0"/>
                        </a:rPr>
                        <a:t>(t=0)</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n</a:t>
                      </a:r>
                      <a:r>
                        <a:rPr lang="fr-FR" sz="2400" b="0" baseline="-25000" dirty="0">
                          <a:solidFill>
                            <a:schemeClr val="tx1"/>
                          </a:solidFill>
                          <a:effectLst/>
                          <a:latin typeface="Comic Sans MS" panose="030F0702030302020204" pitchFamily="66" charset="0"/>
                        </a:rPr>
                        <a:t>0</a:t>
                      </a:r>
                      <a:r>
                        <a:rPr lang="fr-FR" sz="2400" b="0" dirty="0">
                          <a:solidFill>
                            <a:schemeClr val="tx1"/>
                          </a:solidFill>
                          <a:effectLst/>
                          <a:latin typeface="Comic Sans MS" panose="030F0702030302020204" pitchFamily="66" charset="0"/>
                        </a:rPr>
                        <a:t>(FeCl</a:t>
                      </a:r>
                      <a:r>
                        <a:rPr lang="fr-FR" sz="2400" b="0" baseline="-25000" dirty="0">
                          <a:solidFill>
                            <a:schemeClr val="tx1"/>
                          </a:solidFill>
                          <a:effectLst/>
                          <a:latin typeface="Comic Sans MS" panose="030F0702030302020204" pitchFamily="66" charset="0"/>
                        </a:rPr>
                        <a:t>3</a:t>
                      </a:r>
                      <a:r>
                        <a:rPr lang="fr-FR" sz="2400" b="0" dirty="0">
                          <a:solidFill>
                            <a:schemeClr val="tx1"/>
                          </a:solidFill>
                          <a:effectLst/>
                          <a:latin typeface="Comic Sans MS" panose="030F0702030302020204" pitchFamily="66" charset="0"/>
                        </a:rPr>
                        <a:t>)</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0</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0</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9629076"/>
                  </a:ext>
                </a:extLst>
              </a:tr>
              <a:tr h="502555">
                <a:tc>
                  <a:txBody>
                    <a:bodyPr/>
                    <a:lstStyle/>
                    <a:p>
                      <a:pPr algn="ctr">
                        <a:lnSpc>
                          <a:spcPct val="107000"/>
                        </a:lnSpc>
                        <a:spcAft>
                          <a:spcPts val="800"/>
                        </a:spcAft>
                      </a:pPr>
                      <a:r>
                        <a:rPr lang="fr-FR" sz="2400" b="0">
                          <a:solidFill>
                            <a:schemeClr val="tx1"/>
                          </a:solidFill>
                          <a:effectLst/>
                          <a:latin typeface="Comic Sans MS" panose="030F0702030302020204" pitchFamily="66" charset="0"/>
                        </a:rPr>
                        <a:t>Etat intermédiaire</a:t>
                      </a:r>
                      <a:br>
                        <a:rPr lang="fr-FR" sz="2400" b="0">
                          <a:solidFill>
                            <a:schemeClr val="tx1"/>
                          </a:solidFill>
                          <a:effectLst/>
                          <a:latin typeface="Comic Sans MS" panose="030F0702030302020204" pitchFamily="66" charset="0"/>
                        </a:rPr>
                      </a:br>
                      <a:r>
                        <a:rPr lang="fr-FR" sz="2400" b="0">
                          <a:solidFill>
                            <a:schemeClr val="tx1"/>
                          </a:solidFill>
                          <a:effectLst/>
                          <a:latin typeface="Comic Sans MS" panose="030F0702030302020204" pitchFamily="66" charset="0"/>
                        </a:rPr>
                        <a:t>(t)</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n</a:t>
                      </a:r>
                      <a:r>
                        <a:rPr lang="fr-FR" sz="2400" b="0" baseline="-25000">
                          <a:solidFill>
                            <a:schemeClr val="tx1"/>
                          </a:solidFill>
                          <a:effectLst/>
                          <a:latin typeface="Comic Sans MS" panose="030F0702030302020204" pitchFamily="66" charset="0"/>
                        </a:rPr>
                        <a:t>0</a:t>
                      </a:r>
                      <a:r>
                        <a:rPr lang="fr-FR" sz="2400" b="0">
                          <a:solidFill>
                            <a:schemeClr val="tx1"/>
                          </a:solidFill>
                          <a:effectLst/>
                          <a:latin typeface="Comic Sans MS" panose="030F0702030302020204" pitchFamily="66" charset="0"/>
                        </a:rPr>
                        <a:t>(FeCl</a:t>
                      </a:r>
                      <a:r>
                        <a:rPr lang="fr-FR" sz="2400" b="0" baseline="-25000">
                          <a:solidFill>
                            <a:schemeClr val="tx1"/>
                          </a:solidFill>
                          <a:effectLst/>
                          <a:latin typeface="Comic Sans MS" panose="030F0702030302020204" pitchFamily="66" charset="0"/>
                        </a:rPr>
                        <a:t>3</a:t>
                      </a:r>
                      <a:r>
                        <a:rPr lang="fr-FR" sz="2400" b="0">
                          <a:solidFill>
                            <a:schemeClr val="tx1"/>
                          </a:solidFill>
                          <a:effectLst/>
                          <a:latin typeface="Comic Sans MS" panose="030F0702030302020204" pitchFamily="66" charset="0"/>
                        </a:rPr>
                        <a:t>) - x</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x</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3.x</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805294"/>
                  </a:ext>
                </a:extLst>
              </a:tr>
              <a:tr h="502555">
                <a:tc>
                  <a:txBody>
                    <a:bodyPr/>
                    <a:lstStyle/>
                    <a:p>
                      <a:pPr algn="ctr">
                        <a:lnSpc>
                          <a:spcPct val="107000"/>
                        </a:lnSpc>
                        <a:spcAft>
                          <a:spcPts val="800"/>
                        </a:spcAft>
                      </a:pPr>
                      <a:r>
                        <a:rPr lang="fr-FR" sz="2400" b="0">
                          <a:solidFill>
                            <a:schemeClr val="tx1"/>
                          </a:solidFill>
                          <a:effectLst/>
                          <a:latin typeface="Comic Sans MS" panose="030F0702030302020204" pitchFamily="66" charset="0"/>
                        </a:rPr>
                        <a:t>Etat final</a:t>
                      </a:r>
                      <a:br>
                        <a:rPr lang="fr-FR" sz="2400" b="0">
                          <a:solidFill>
                            <a:schemeClr val="tx1"/>
                          </a:solidFill>
                          <a:effectLst/>
                          <a:latin typeface="Comic Sans MS" panose="030F0702030302020204" pitchFamily="66" charset="0"/>
                        </a:rPr>
                      </a:br>
                      <a:r>
                        <a:rPr lang="fr-FR" sz="2400" b="0">
                          <a:solidFill>
                            <a:schemeClr val="tx1"/>
                          </a:solidFill>
                          <a:effectLst/>
                          <a:latin typeface="Comic Sans MS" panose="030F0702030302020204" pitchFamily="66" charset="0"/>
                        </a:rPr>
                        <a:t>ou expérimental (t</a:t>
                      </a:r>
                      <a:r>
                        <a:rPr lang="fr-FR" sz="2400" b="0" baseline="-25000">
                          <a:solidFill>
                            <a:schemeClr val="tx1"/>
                          </a:solidFill>
                          <a:effectLst/>
                          <a:latin typeface="Comic Sans MS" panose="030F0702030302020204" pitchFamily="66" charset="0"/>
                        </a:rPr>
                        <a:t>f</a:t>
                      </a:r>
                      <a:r>
                        <a:rPr lang="fr-FR" sz="2400" b="0">
                          <a:solidFill>
                            <a:schemeClr val="tx1"/>
                          </a:solidFill>
                          <a:effectLst/>
                          <a:latin typeface="Comic Sans MS" panose="030F0702030302020204" pitchFamily="66" charset="0"/>
                        </a:rPr>
                        <a:t>)</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n</a:t>
                      </a:r>
                      <a:r>
                        <a:rPr lang="fr-FR" sz="2400" b="0" baseline="-25000">
                          <a:solidFill>
                            <a:schemeClr val="tx1"/>
                          </a:solidFill>
                          <a:effectLst/>
                          <a:latin typeface="Comic Sans MS" panose="030F0702030302020204" pitchFamily="66" charset="0"/>
                        </a:rPr>
                        <a:t>0</a:t>
                      </a:r>
                      <a:r>
                        <a:rPr lang="fr-FR" sz="2400" b="0">
                          <a:solidFill>
                            <a:schemeClr val="tx1"/>
                          </a:solidFill>
                          <a:effectLst/>
                          <a:latin typeface="Comic Sans MS" panose="030F0702030302020204" pitchFamily="66" charset="0"/>
                        </a:rPr>
                        <a:t>(FeCl</a:t>
                      </a:r>
                      <a:r>
                        <a:rPr lang="fr-FR" sz="2400" b="0" baseline="-25000">
                          <a:solidFill>
                            <a:schemeClr val="tx1"/>
                          </a:solidFill>
                          <a:effectLst/>
                          <a:latin typeface="Comic Sans MS" panose="030F0702030302020204" pitchFamily="66" charset="0"/>
                        </a:rPr>
                        <a:t>3</a:t>
                      </a:r>
                      <a:r>
                        <a:rPr lang="fr-FR" sz="2400" b="0">
                          <a:solidFill>
                            <a:schemeClr val="tx1"/>
                          </a:solidFill>
                          <a:effectLst/>
                          <a:latin typeface="Comic Sans MS" panose="030F0702030302020204" pitchFamily="66" charset="0"/>
                        </a:rPr>
                        <a:t>) - x</a:t>
                      </a:r>
                      <a:r>
                        <a:rPr lang="fr-FR" sz="2400" b="0" baseline="-25000">
                          <a:solidFill>
                            <a:schemeClr val="tx1"/>
                          </a:solidFill>
                          <a:effectLst/>
                          <a:latin typeface="Comic Sans MS" panose="030F0702030302020204" pitchFamily="66" charset="0"/>
                        </a:rPr>
                        <a:t>f</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x</a:t>
                      </a:r>
                      <a:r>
                        <a:rPr lang="fr-FR" sz="2400" b="0" baseline="-25000">
                          <a:solidFill>
                            <a:schemeClr val="tx1"/>
                          </a:solidFill>
                          <a:effectLst/>
                          <a:latin typeface="Comic Sans MS" panose="030F0702030302020204" pitchFamily="66" charset="0"/>
                        </a:rPr>
                        <a:t>f</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3.x</a:t>
                      </a:r>
                      <a:r>
                        <a:rPr lang="fr-FR" sz="2400" b="0" baseline="-25000" dirty="0">
                          <a:solidFill>
                            <a:schemeClr val="tx1"/>
                          </a:solidFill>
                          <a:effectLst/>
                          <a:latin typeface="Comic Sans MS" panose="030F0702030302020204" pitchFamily="66" charset="0"/>
                        </a:rPr>
                        <a:t>f</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235441"/>
                  </a:ext>
                </a:extLst>
              </a:tr>
            </a:tbl>
          </a:graphicData>
        </a:graphic>
      </p:graphicFrame>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E41A9D66-FEC1-861A-6035-C2EDBB144D15}"/>
                  </a:ext>
                </a:extLst>
              </p:cNvPr>
              <p:cNvSpPr txBox="1"/>
              <p:nvPr/>
            </p:nvSpPr>
            <p:spPr>
              <a:xfrm>
                <a:off x="0" y="4222169"/>
                <a:ext cx="12192000" cy="105567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concentration molaire en soluté apporté est:     </a:t>
                </a:r>
                <a14:m>
                  <m:oMath xmlns:m="http://schemas.openxmlformats.org/officeDocument/2006/math">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C</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0</m:t>
                        </m:r>
                      </m:sub>
                    </m:sSub>
                    <m:d>
                      <m:d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FeCl</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3</m:t>
                            </m:r>
                          </m:sub>
                        </m:sSub>
                      </m:e>
                    </m:d>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n</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0</m:t>
                            </m:r>
                          </m:sub>
                        </m:s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FeCl</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3</m:t>
                            </m:r>
                          </m:sub>
                        </m:s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num>
                      <m:den>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Sol</m:t>
                            </m:r>
                          </m:sub>
                        </m:sSub>
                      </m:den>
                    </m:f>
                  </m:oMath>
                </a14:m>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ZoneTexte 5">
                <a:extLst>
                  <a:ext uri="{FF2B5EF4-FFF2-40B4-BE49-F238E27FC236}">
                    <a16:creationId xmlns:a16="http://schemas.microsoft.com/office/drawing/2014/main" id="{E41A9D66-FEC1-861A-6035-C2EDBB144D15}"/>
                  </a:ext>
                </a:extLst>
              </p:cNvPr>
              <p:cNvSpPr txBox="1">
                <a:spLocks noRot="1" noChangeAspect="1" noMove="1" noResize="1" noEditPoints="1" noAdjustHandles="1" noChangeArrowheads="1" noChangeShapeType="1" noTextEdit="1"/>
              </p:cNvSpPr>
              <p:nvPr/>
            </p:nvSpPr>
            <p:spPr>
              <a:xfrm>
                <a:off x="0" y="4222169"/>
                <a:ext cx="12192000" cy="1055674"/>
              </a:xfrm>
              <a:prstGeom prst="rect">
                <a:avLst/>
              </a:prstGeom>
              <a:blipFill>
                <a:blip r:embed="rId2"/>
                <a:stretch>
                  <a:fillRect l="-750"/>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6A882EE2-FDF7-29AA-CC85-4D1516AF594A}"/>
              </a:ext>
            </a:extLst>
          </p:cNvPr>
          <p:cNvSpPr txBox="1"/>
          <p:nvPr/>
        </p:nvSpPr>
        <p:spPr>
          <a:xfrm>
            <a:off x="13716" y="5285078"/>
            <a:ext cx="12178284" cy="469167"/>
          </a:xfrm>
          <a:prstGeom prst="rect">
            <a:avLst/>
          </a:prstGeom>
          <a:noFill/>
        </p:spPr>
        <p:txBody>
          <a:bodyPr wrap="square">
            <a:spAutoFit/>
          </a:bodyPr>
          <a:lstStyle/>
          <a:p>
            <a:pPr algn="just">
              <a:lnSpc>
                <a:spcPct val="107000"/>
              </a:lnSpc>
              <a:spcAft>
                <a:spcPts val="80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Si on suppose la dissolution totale alors: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f</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 n</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(FeCl</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2E64143C-9530-DF8C-DD82-72F000D8E8EA}"/>
                  </a:ext>
                </a:extLst>
              </p:cNvPr>
              <p:cNvSpPr txBox="1"/>
              <p:nvPr/>
            </p:nvSpPr>
            <p:spPr>
              <a:xfrm>
                <a:off x="0" y="5851045"/>
                <a:ext cx="12192000" cy="87017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D'où les concentrations en ions:    </a:t>
                </a:r>
                <a14:m>
                  <m:oMath xmlns:m="http://schemas.openxmlformats.org/officeDocument/2006/math">
                    <m:d>
                      <m:dPr>
                        <m:begChr m:val="["/>
                        <m:end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Fe</m:t>
                            </m:r>
                          </m:e>
                          <m:sup>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3+</m:t>
                            </m:r>
                          </m:sup>
                        </m:sSup>
                      </m:e>
                    </m:d>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n</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0</m:t>
                        </m:r>
                      </m:sub>
                    </m:sSub>
                    <m:d>
                      <m:d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FeCl</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3</m:t>
                            </m:r>
                          </m:sub>
                        </m:sSub>
                      </m:e>
                    </m:d>
                    <m:r>
                      <m:rPr>
                        <m:nor/>
                      </m:rPr>
                      <a:rPr lang="fr-FR" sz="2400">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0" i="0" smtClean="0">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0" i="0" smtClean="0">
                        <a:effectLst/>
                        <a:latin typeface="Comic Sans MS" panose="030F0702030302020204" pitchFamily="66" charset="0"/>
                        <a:ea typeface="Times New Roman" panose="02020603050405020304" pitchFamily="18" charset="0"/>
                        <a:cs typeface="Times New Roman" panose="02020603050405020304" pitchFamily="18" charset="0"/>
                      </a:rPr>
                      <m:t>et</m:t>
                    </m:r>
                    <m:r>
                      <m:rPr>
                        <m:nor/>
                      </m:rPr>
                      <a:rPr lang="fr-FR" sz="2400" b="0" i="0" smtClean="0">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a:effectLst/>
                        <a:latin typeface="Comic Sans MS" panose="030F0702030302020204" pitchFamily="66" charset="0"/>
                        <a:ea typeface="Times New Roman" panose="02020603050405020304" pitchFamily="18" charset="0"/>
                        <a:cs typeface="Times New Roman" panose="02020603050405020304" pitchFamily="18" charset="0"/>
                      </a:rPr>
                      <m:t> </m:t>
                    </m:r>
                    <m:d>
                      <m:dPr>
                        <m:begChr m:val="["/>
                        <m:end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Cl</m:t>
                            </m:r>
                          </m:e>
                          <m:sup>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sup>
                        </m:sSup>
                      </m:e>
                    </m:d>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n</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0</m:t>
                            </m:r>
                          </m:sub>
                        </m:sSub>
                        <m:d>
                          <m:d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FeCl</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3</m:t>
                                </m:r>
                              </m:sub>
                            </m:sSub>
                          </m:e>
                        </m:d>
                      </m:num>
                      <m:den>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3</m:t>
                        </m:r>
                      </m:den>
                    </m:f>
                  </m:oMath>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ZoneTexte 9">
                <a:extLst>
                  <a:ext uri="{FF2B5EF4-FFF2-40B4-BE49-F238E27FC236}">
                    <a16:creationId xmlns:a16="http://schemas.microsoft.com/office/drawing/2014/main" id="{2E64143C-9530-DF8C-DD82-72F000D8E8EA}"/>
                  </a:ext>
                </a:extLst>
              </p:cNvPr>
              <p:cNvSpPr txBox="1">
                <a:spLocks noRot="1" noChangeAspect="1" noMove="1" noResize="1" noEditPoints="1" noAdjustHandles="1" noChangeArrowheads="1" noChangeShapeType="1" noTextEdit="1"/>
              </p:cNvSpPr>
              <p:nvPr/>
            </p:nvSpPr>
            <p:spPr>
              <a:xfrm>
                <a:off x="0" y="5851045"/>
                <a:ext cx="12192000" cy="870175"/>
              </a:xfrm>
              <a:prstGeom prst="rect">
                <a:avLst/>
              </a:prstGeom>
              <a:blipFill>
                <a:blip r:embed="rId3"/>
                <a:stretch>
                  <a:fillRect l="-750" b="-3497"/>
                </a:stretch>
              </a:blipFill>
            </p:spPr>
            <p:txBody>
              <a:bodyPr/>
              <a:lstStyle/>
              <a:p>
                <a:r>
                  <a:rPr lang="fr-FR">
                    <a:noFill/>
                  </a:rPr>
                  <a:t> </a:t>
                </a:r>
              </a:p>
            </p:txBody>
          </p:sp>
        </mc:Fallback>
      </mc:AlternateContent>
    </p:spTree>
    <p:extLst>
      <p:ext uri="{BB962C8B-B14F-4D97-AF65-F5344CB8AC3E}">
        <p14:creationId xmlns:p14="http://schemas.microsoft.com/office/powerpoint/2010/main" val="270426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487B3A63-D271-F949-335A-BB66278C823F}"/>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Solubilité d’une espèce dans un solvant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A71E620-1F7F-3D22-4C5C-C4DCC9557F2A}"/>
              </a:ext>
            </a:extLst>
          </p:cNvPr>
          <p:cNvSpPr txBox="1"/>
          <p:nvPr/>
        </p:nvSpPr>
        <p:spPr>
          <a:xfrm>
            <a:off x="0" y="531166"/>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solubilité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d’une espèce chimique est la quantité de matière maximale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max</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qu’il est possible de dissoudre dans un volume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solvant à une température donnée.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6" name="Tableau 5">
                <a:extLst>
                  <a:ext uri="{FF2B5EF4-FFF2-40B4-BE49-F238E27FC236}">
                    <a16:creationId xmlns:a16="http://schemas.microsoft.com/office/drawing/2014/main" id="{49B7C269-D26D-8A2B-52BA-25158B22A242}"/>
                  </a:ext>
                </a:extLst>
              </p:cNvPr>
              <p:cNvGraphicFramePr>
                <a:graphicFrameLocks noGrp="1"/>
              </p:cNvGraphicFramePr>
              <p:nvPr>
                <p:extLst>
                  <p:ext uri="{D42A27DB-BD31-4B8C-83A1-F6EECF244321}">
                    <p14:modId xmlns:p14="http://schemas.microsoft.com/office/powerpoint/2010/main" val="345158697"/>
                  </p:ext>
                </p:extLst>
              </p:nvPr>
            </p:nvGraphicFramePr>
            <p:xfrm>
              <a:off x="1844040" y="1399635"/>
              <a:ext cx="8503920" cy="1355979"/>
            </p:xfrm>
            <a:graphic>
              <a:graphicData uri="http://schemas.openxmlformats.org/drawingml/2006/table">
                <a:tbl>
                  <a:tblPr firstRow="1" firstCol="1" bandRow="1">
                    <a:tableStyleId>{5C22544A-7EE6-4342-B048-85BDC9FD1C3A}</a:tableStyleId>
                  </a:tblPr>
                  <a:tblGrid>
                    <a:gridCol w="2121408">
                      <a:extLst>
                        <a:ext uri="{9D8B030D-6E8A-4147-A177-3AD203B41FA5}">
                          <a16:colId xmlns:a16="http://schemas.microsoft.com/office/drawing/2014/main" val="2420940253"/>
                        </a:ext>
                      </a:extLst>
                    </a:gridCol>
                    <a:gridCol w="6382512">
                      <a:extLst>
                        <a:ext uri="{9D8B030D-6E8A-4147-A177-3AD203B41FA5}">
                          <a16:colId xmlns:a16="http://schemas.microsoft.com/office/drawing/2014/main" val="681161288"/>
                        </a:ext>
                      </a:extLst>
                    </a:gridCol>
                  </a:tblGrid>
                  <a:tr h="0">
                    <a:tc>
                      <a:txBody>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400" b="1" i="0" smtClean="0">
                                    <a:effectLst/>
                                    <a:latin typeface="Comic Sans MS" panose="030F0702030302020204" pitchFamily="66" charset="0"/>
                                  </a:rPr>
                                  <m:t>S</m:t>
                                </m:r>
                                <m:r>
                                  <m:rPr>
                                    <m:nor/>
                                  </m:rPr>
                                  <a:rPr lang="fr-FR" sz="2400">
                                    <a:effectLst/>
                                    <a:latin typeface="Comic Sans MS" panose="030F0702030302020204" pitchFamily="66" charset="0"/>
                                  </a:rPr>
                                  <m:t> = </m:t>
                                </m:r>
                                <m:f>
                                  <m:fPr>
                                    <m:ctrlPr>
                                      <a:rPr lang="fr-FR" sz="2400">
                                        <a:effectLst/>
                                      </a:rPr>
                                    </m:ctrlPr>
                                  </m:fPr>
                                  <m:num>
                                    <m:sSub>
                                      <m:sSubPr>
                                        <m:ctrlPr>
                                          <a:rPr lang="fr-FR" sz="2400">
                                            <a:effectLst/>
                                          </a:rPr>
                                        </m:ctrlPr>
                                      </m:sSubPr>
                                      <m:e>
                                        <m:r>
                                          <m:rPr>
                                            <m:nor/>
                                          </m:rPr>
                                          <a:rPr lang="fr-FR" sz="2400">
                                            <a:effectLst/>
                                            <a:latin typeface="Comic Sans MS" panose="030F0702030302020204" pitchFamily="66" charset="0"/>
                                          </a:rPr>
                                          <m:t>n</m:t>
                                        </m:r>
                                      </m:e>
                                      <m:sub>
                                        <m:r>
                                          <m:rPr>
                                            <m:nor/>
                                          </m:rPr>
                                          <a:rPr lang="fr-FR" sz="2400">
                                            <a:effectLst/>
                                            <a:latin typeface="Comic Sans MS" panose="030F0702030302020204" pitchFamily="66" charset="0"/>
                                          </a:rPr>
                                          <m:t>max</m:t>
                                        </m:r>
                                      </m:sub>
                                    </m:sSub>
                                  </m:num>
                                  <m:den>
                                    <m:r>
                                      <m:rPr>
                                        <m:nor/>
                                      </m:rPr>
                                      <a:rPr lang="fr-FR" sz="2400">
                                        <a:effectLst/>
                                        <a:latin typeface="Comic Sans MS" panose="030F0702030302020204" pitchFamily="66" charset="0"/>
                                      </a:rPr>
                                      <m:t>V</m:t>
                                    </m:r>
                                  </m:den>
                                </m:f>
                              </m:oMath>
                            </m:oMathPara>
                          </a14:m>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400" dirty="0">
                              <a:effectLst/>
                              <a:latin typeface="Comic Sans MS" panose="030F0702030302020204" pitchFamily="66" charset="0"/>
                            </a:rPr>
                            <a:t>S: Solubilité (mol/L)</a:t>
                          </a:r>
                        </a:p>
                        <a:p>
                          <a:pPr algn="just">
                            <a:lnSpc>
                              <a:spcPct val="107000"/>
                            </a:lnSpc>
                            <a:spcAft>
                              <a:spcPts val="800"/>
                            </a:spcAft>
                          </a:pPr>
                          <a:r>
                            <a:rPr lang="fr-FR" sz="2400" dirty="0" err="1">
                              <a:effectLst/>
                              <a:latin typeface="Comic Sans MS" panose="030F0702030302020204" pitchFamily="66" charset="0"/>
                            </a:rPr>
                            <a:t>n</a:t>
                          </a:r>
                          <a:r>
                            <a:rPr lang="fr-FR" sz="2400" baseline="-25000" dirty="0" err="1">
                              <a:effectLst/>
                              <a:latin typeface="Comic Sans MS" panose="030F0702030302020204" pitchFamily="66" charset="0"/>
                            </a:rPr>
                            <a:t>max</a:t>
                          </a:r>
                          <a:r>
                            <a:rPr lang="fr-FR" sz="2400" dirty="0">
                              <a:effectLst/>
                              <a:latin typeface="Comic Sans MS" panose="030F0702030302020204" pitchFamily="66" charset="0"/>
                            </a:rPr>
                            <a:t>: Quantité de matière maximale (mol)</a:t>
                          </a:r>
                        </a:p>
                        <a:p>
                          <a:pPr algn="just">
                            <a:lnSpc>
                              <a:spcPct val="107000"/>
                            </a:lnSpc>
                            <a:spcAft>
                              <a:spcPts val="800"/>
                            </a:spcAft>
                          </a:pPr>
                          <a:r>
                            <a:rPr lang="fr-FR" sz="2400" dirty="0">
                              <a:effectLst/>
                              <a:latin typeface="Comic Sans MS" panose="030F0702030302020204" pitchFamily="66" charset="0"/>
                            </a:rPr>
                            <a:t>V: Volume de la solution (L)</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5191104"/>
                      </a:ext>
                    </a:extLst>
                  </a:tr>
                </a:tbl>
              </a:graphicData>
            </a:graphic>
          </p:graphicFrame>
        </mc:Choice>
        <mc:Fallback>
          <p:graphicFrame>
            <p:nvGraphicFramePr>
              <p:cNvPr id="6" name="Tableau 5">
                <a:extLst>
                  <a:ext uri="{FF2B5EF4-FFF2-40B4-BE49-F238E27FC236}">
                    <a16:creationId xmlns:a16="http://schemas.microsoft.com/office/drawing/2014/main" id="{49B7C269-D26D-8A2B-52BA-25158B22A242}"/>
                  </a:ext>
                </a:extLst>
              </p:cNvPr>
              <p:cNvGraphicFramePr>
                <a:graphicFrameLocks noGrp="1"/>
              </p:cNvGraphicFramePr>
              <p:nvPr>
                <p:extLst>
                  <p:ext uri="{D42A27DB-BD31-4B8C-83A1-F6EECF244321}">
                    <p14:modId xmlns:p14="http://schemas.microsoft.com/office/powerpoint/2010/main" val="345158697"/>
                  </p:ext>
                </p:extLst>
              </p:nvPr>
            </p:nvGraphicFramePr>
            <p:xfrm>
              <a:off x="1844040" y="1399635"/>
              <a:ext cx="8503920" cy="1355979"/>
            </p:xfrm>
            <a:graphic>
              <a:graphicData uri="http://schemas.openxmlformats.org/drawingml/2006/table">
                <a:tbl>
                  <a:tblPr firstRow="1" firstCol="1" bandRow="1">
                    <a:tableStyleId>{5C22544A-7EE6-4342-B048-85BDC9FD1C3A}</a:tableStyleId>
                  </a:tblPr>
                  <a:tblGrid>
                    <a:gridCol w="2121408">
                      <a:extLst>
                        <a:ext uri="{9D8B030D-6E8A-4147-A177-3AD203B41FA5}">
                          <a16:colId xmlns:a16="http://schemas.microsoft.com/office/drawing/2014/main" val="2420940253"/>
                        </a:ext>
                      </a:extLst>
                    </a:gridCol>
                    <a:gridCol w="6382512">
                      <a:extLst>
                        <a:ext uri="{9D8B030D-6E8A-4147-A177-3AD203B41FA5}">
                          <a16:colId xmlns:a16="http://schemas.microsoft.com/office/drawing/2014/main" val="681161288"/>
                        </a:ext>
                      </a:extLst>
                    </a:gridCol>
                  </a:tblGrid>
                  <a:tr h="1355979">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2"/>
                          <a:stretch>
                            <a:fillRect t="-6250" r="-301149" b="-13393"/>
                          </a:stretch>
                        </a:blipFill>
                      </a:tcPr>
                    </a:tc>
                    <a:tc>
                      <a:txBody>
                        <a:bodyPr/>
                        <a:lstStyle/>
                        <a:p>
                          <a:pPr algn="just">
                            <a:lnSpc>
                              <a:spcPct val="107000"/>
                            </a:lnSpc>
                            <a:spcAft>
                              <a:spcPts val="800"/>
                            </a:spcAft>
                          </a:pPr>
                          <a:r>
                            <a:rPr lang="fr-FR" sz="2400" dirty="0">
                              <a:effectLst/>
                              <a:latin typeface="Comic Sans MS" panose="030F0702030302020204" pitchFamily="66" charset="0"/>
                            </a:rPr>
                            <a:t>S: Solubilité (mol/L)</a:t>
                          </a:r>
                        </a:p>
                        <a:p>
                          <a:pPr algn="just">
                            <a:lnSpc>
                              <a:spcPct val="107000"/>
                            </a:lnSpc>
                            <a:spcAft>
                              <a:spcPts val="800"/>
                            </a:spcAft>
                          </a:pPr>
                          <a:r>
                            <a:rPr lang="fr-FR" sz="2400" dirty="0" err="1">
                              <a:effectLst/>
                              <a:latin typeface="Comic Sans MS" panose="030F0702030302020204" pitchFamily="66" charset="0"/>
                            </a:rPr>
                            <a:t>n</a:t>
                          </a:r>
                          <a:r>
                            <a:rPr lang="fr-FR" sz="2400" baseline="-25000" dirty="0" err="1">
                              <a:effectLst/>
                              <a:latin typeface="Comic Sans MS" panose="030F0702030302020204" pitchFamily="66" charset="0"/>
                            </a:rPr>
                            <a:t>max</a:t>
                          </a:r>
                          <a:r>
                            <a:rPr lang="fr-FR" sz="2400" dirty="0">
                              <a:effectLst/>
                              <a:latin typeface="Comic Sans MS" panose="030F0702030302020204" pitchFamily="66" charset="0"/>
                            </a:rPr>
                            <a:t>: Quantité de matière maximale (mol)</a:t>
                          </a:r>
                        </a:p>
                        <a:p>
                          <a:pPr algn="just">
                            <a:lnSpc>
                              <a:spcPct val="107000"/>
                            </a:lnSpc>
                            <a:spcAft>
                              <a:spcPts val="800"/>
                            </a:spcAft>
                          </a:pPr>
                          <a:r>
                            <a:rPr lang="fr-FR" sz="2400" dirty="0">
                              <a:effectLst/>
                              <a:latin typeface="Comic Sans MS" panose="030F0702030302020204" pitchFamily="66" charset="0"/>
                            </a:rPr>
                            <a:t>V: Volume de la solution (L)</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5191104"/>
                      </a:ext>
                    </a:extLst>
                  </a:tr>
                </a:tbl>
              </a:graphicData>
            </a:graphic>
          </p:graphicFrame>
        </mc:Fallback>
      </mc:AlternateContent>
      <p:sp>
        <p:nvSpPr>
          <p:cNvPr id="8" name="ZoneTexte 7">
            <a:extLst>
              <a:ext uri="{FF2B5EF4-FFF2-40B4-BE49-F238E27FC236}">
                <a16:creationId xmlns:a16="http://schemas.microsoft.com/office/drawing/2014/main" id="{8B19122E-8843-D5BB-CEAF-397E36E48112}"/>
              </a:ext>
            </a:extLst>
          </p:cNvPr>
          <p:cNvSpPr txBox="1"/>
          <p:nvPr/>
        </p:nvSpPr>
        <p:spPr>
          <a:xfrm>
            <a:off x="0" y="2853367"/>
            <a:ext cx="12192000" cy="21524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solubilité d’une espèce chimique dépend du solvant dans lequel on essaie de la dissoudre.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espèces ioniques sont solubles dans les solvants polaires, car les ions seront entourés par les molécules polaires du solvant, grâce à des interactions électrostatiques.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2A47973C-33C7-59AB-6E3E-6394436C9FD2}"/>
              </a:ext>
            </a:extLst>
          </p:cNvPr>
          <p:cNvSpPr txBox="1"/>
          <p:nvPr/>
        </p:nvSpPr>
        <p:spPr>
          <a:xfrm>
            <a:off x="0" y="4923797"/>
            <a:ext cx="12192000" cy="2049857"/>
          </a:xfrm>
          <a:prstGeom prst="rect">
            <a:avLst/>
          </a:prstGeom>
          <a:noFill/>
        </p:spPr>
        <p:txBody>
          <a:bodyPr wrap="square">
            <a:spAutoFit/>
          </a:bodyPr>
          <a:lstStyle/>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soluté polaire sera miscible dans un solvant polaire grâce à des interaction de Van Der Waals, et parfois il est aussi possible de réaliser des ponts hydrogènes.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soluté apolaire sera miscible dans un solvant apolaire grâce à des interactions de Van Der Waals.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289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9389DF8-2B41-4EA5-1B7D-FC7A234F91E9}"/>
              </a:ext>
            </a:extLst>
          </p:cNvPr>
          <p:cNvSpPr txBox="1"/>
          <p:nvPr/>
        </p:nvSpPr>
        <p:spPr>
          <a:xfrm>
            <a:off x="0" y="0"/>
            <a:ext cx="7755787"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Extraction solvant-solvant</a:t>
            </a:r>
            <a:endParaRPr lang="fr-FR" sz="3200" dirty="0"/>
          </a:p>
        </p:txBody>
      </p:sp>
      <p:sp>
        <p:nvSpPr>
          <p:cNvPr id="5" name="ZoneTexte 4">
            <a:extLst>
              <a:ext uri="{FF2B5EF4-FFF2-40B4-BE49-F238E27FC236}">
                <a16:creationId xmlns:a16="http://schemas.microsoft.com/office/drawing/2014/main" id="{E39A201D-9CD9-AAA6-3F99-3317B535B456}"/>
              </a:ext>
            </a:extLst>
          </p:cNvPr>
          <p:cNvSpPr txBox="1"/>
          <p:nvPr/>
        </p:nvSpPr>
        <p:spPr>
          <a:xfrm>
            <a:off x="1523" y="1023687"/>
            <a:ext cx="7754263" cy="47286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L’extraction solvant - solvant permet de faire passer une espèce chimique d’un solvant où elle est moins soluble à un autre solvant où elle est plus soluble.</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deux solvants ne doivent pas être miscibles pour pouvoir facilement les séparer par décantation.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utilise cette technique en fin de synthèse par exemple, pour extraire l’espèce synthétisée du mélange réactionnel.</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Elle passe dans un solvant qui sera ensuite évaporé pour isoler l’espèce synthétisée sous forme liquide ou cristalline.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195EEDA7-D37E-859F-3604-820C14BB7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787" y="0"/>
            <a:ext cx="4434689" cy="6858000"/>
          </a:xfrm>
          <a:prstGeom prst="rect">
            <a:avLst/>
          </a:prstGeom>
        </p:spPr>
      </p:pic>
    </p:spTree>
    <p:extLst>
      <p:ext uri="{BB962C8B-B14F-4D97-AF65-F5344CB8AC3E}">
        <p14:creationId xmlns:p14="http://schemas.microsoft.com/office/powerpoint/2010/main" val="202397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C9AB8FB-E8C8-1760-2D14-6FB3351B0627}"/>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Hydrophilie - Lipophilie - </a:t>
            </a:r>
            <a:r>
              <a:rPr lang="fr-FR" sz="3200" b="1" dirty="0" err="1">
                <a:solidFill>
                  <a:srgbClr val="FF0000"/>
                </a:solidFill>
                <a:effectLst/>
                <a:latin typeface="Comic Sans MS" panose="030F0702030302020204" pitchFamily="66" charset="0"/>
                <a:ea typeface="Calibri" panose="020F0502020204030204" pitchFamily="34" charset="0"/>
                <a:cs typeface="Arial" panose="020B0604020202020204" pitchFamily="34" charset="0"/>
              </a:rPr>
              <a:t>Amphiphilie</a:t>
            </a:r>
            <a:endParaRPr lang="fr-FR" sz="3200" dirty="0"/>
          </a:p>
        </p:txBody>
      </p:sp>
      <p:sp>
        <p:nvSpPr>
          <p:cNvPr id="5" name="ZoneTexte 4">
            <a:extLst>
              <a:ext uri="{FF2B5EF4-FFF2-40B4-BE49-F238E27FC236}">
                <a16:creationId xmlns:a16="http://schemas.microsoft.com/office/drawing/2014/main" id="{65F4DC9A-F937-BACE-CD8B-E4E3FF501456}"/>
              </a:ext>
            </a:extLst>
          </p:cNvPr>
          <p:cNvSpPr txBox="1"/>
          <p:nvPr/>
        </p:nvSpPr>
        <p:spPr>
          <a:xfrm>
            <a:off x="0" y="758511"/>
            <a:ext cx="7652516" cy="2041585"/>
          </a:xfrm>
          <a:prstGeom prst="rect">
            <a:avLst/>
          </a:prstGeom>
          <a:noFill/>
        </p:spPr>
        <p:txBody>
          <a:bodyPr wrap="square">
            <a:spAutoFit/>
          </a:bodyPr>
          <a:lstStyle/>
          <a:p>
            <a:pPr algn="just">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molécule amphiphile est une molécule qui possède une partie hydrophile soluble dans l’eau et une partie lipophile soluble dans les graisses.</a:t>
            </a:r>
          </a:p>
          <a:p>
            <a:pPr algn="just">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Ci-contre une molécule d’oléate de sodium dans le savon, avec la partie hydrophile et la partie lipophile</a:t>
            </a:r>
            <a:endParaRPr lang="fr-FR" sz="2400" dirty="0"/>
          </a:p>
        </p:txBody>
      </p:sp>
      <p:pic>
        <p:nvPicPr>
          <p:cNvPr id="6" name="Image 5">
            <a:extLst>
              <a:ext uri="{FF2B5EF4-FFF2-40B4-BE49-F238E27FC236}">
                <a16:creationId xmlns:a16="http://schemas.microsoft.com/office/drawing/2014/main" id="{A0D5C33B-533A-5812-1376-1ABCE33C7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516" y="769244"/>
            <a:ext cx="4466331" cy="1992244"/>
          </a:xfrm>
          <a:prstGeom prst="rect">
            <a:avLst/>
          </a:prstGeom>
        </p:spPr>
      </p:pic>
      <p:pic>
        <p:nvPicPr>
          <p:cNvPr id="7" name="Image 6" descr="Une image contenant texte, horloge, montre&#10;&#10;Description générée automatiquement">
            <a:extLst>
              <a:ext uri="{FF2B5EF4-FFF2-40B4-BE49-F238E27FC236}">
                <a16:creationId xmlns:a16="http://schemas.microsoft.com/office/drawing/2014/main" id="{C7D3D668-0E1E-2F0F-5621-D38AE7A59021}"/>
              </a:ext>
            </a:extLst>
          </p:cNvPr>
          <p:cNvPicPr>
            <a:picLocks noChangeAspect="1"/>
          </p:cNvPicPr>
          <p:nvPr/>
        </p:nvPicPr>
        <p:blipFill>
          <a:blip r:embed="rId3"/>
          <a:stretch>
            <a:fillRect/>
          </a:stretch>
        </p:blipFill>
        <p:spPr>
          <a:xfrm>
            <a:off x="7652516" y="2971800"/>
            <a:ext cx="4466331" cy="1859509"/>
          </a:xfrm>
          <a:prstGeom prst="rect">
            <a:avLst/>
          </a:prstGeom>
        </p:spPr>
      </p:pic>
      <p:sp>
        <p:nvSpPr>
          <p:cNvPr id="9" name="ZoneTexte 8">
            <a:extLst>
              <a:ext uri="{FF2B5EF4-FFF2-40B4-BE49-F238E27FC236}">
                <a16:creationId xmlns:a16="http://schemas.microsoft.com/office/drawing/2014/main" id="{65E9A359-7F70-F679-543F-B7D1419F2C8C}"/>
              </a:ext>
            </a:extLst>
          </p:cNvPr>
          <p:cNvSpPr txBox="1"/>
          <p:nvPr/>
        </p:nvSpPr>
        <p:spPr>
          <a:xfrm>
            <a:off x="0" y="3002449"/>
            <a:ext cx="7652516" cy="21524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savon contient des molécules d’oléate de sodium qui sont amphiphiles.</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Elles permettent de former une fine couche entre les corps gras et l’eau et de former des micelles, qui seront entraînées par l’eau lors du lavage.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32E60921-3977-C434-1263-3136EF7F985D}"/>
              </a:ext>
            </a:extLst>
          </p:cNvPr>
          <p:cNvSpPr txBox="1"/>
          <p:nvPr/>
        </p:nvSpPr>
        <p:spPr>
          <a:xfrm>
            <a:off x="0" y="5136673"/>
            <a:ext cx="12192000" cy="17572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partie lipophile du savon se fixe sur la partie grasse et la partie hydrophile permet l’entraînement par l’eau.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micelle est une "bulle de gras" enveloppée par une fine couche de savon, sa taille est inférieure au micromètre.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5976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2" y="1170432"/>
            <a:ext cx="5437187" cy="1636776"/>
          </a:xfrm>
        </p:spPr>
        <p:txBody>
          <a:bodyPr rtlCol="0"/>
          <a:lstStyle/>
          <a:p>
            <a:pPr algn="ctr" rtl="0"/>
            <a:r>
              <a:rPr lang="fr-FR" dirty="0">
                <a:latin typeface="Comic Sans MS" panose="030F0702030302020204" pitchFamily="66" charset="0"/>
              </a:rPr>
              <a:t>COHESION DE LA MATIERE</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4B5601B8-2E0E-5703-B931-E2927A688332}"/>
              </a:ext>
            </a:extLst>
          </p:cNvPr>
          <p:cNvSpPr txBox="1"/>
          <p:nvPr/>
        </p:nvSpPr>
        <p:spPr>
          <a:xfrm>
            <a:off x="0" y="0"/>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Cohésion des solides</a:t>
            </a:r>
          </a:p>
        </p:txBody>
      </p:sp>
      <p:sp>
        <p:nvSpPr>
          <p:cNvPr id="5" name="ZoneTexte 4">
            <a:extLst>
              <a:ext uri="{FF2B5EF4-FFF2-40B4-BE49-F238E27FC236}">
                <a16:creationId xmlns:a16="http://schemas.microsoft.com/office/drawing/2014/main" id="{E06F44A0-51F6-41C8-2CDD-DCD30D2C97CC}"/>
              </a:ext>
            </a:extLst>
          </p:cNvPr>
          <p:cNvSpPr txBox="1"/>
          <p:nvPr/>
        </p:nvSpPr>
        <p:spPr>
          <a:xfrm>
            <a:off x="1524" y="709166"/>
            <a:ext cx="12190476" cy="543161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Selon l’espèce chimique, la cohésion d’un solide est assurée par des liaisons covalentes (diamant), un partage d’électrons par tous les atomes du solide (métaux).</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Il existe également des solides où il n’y a pas d’ordre au niveau microscopique, on les appelle des solides amorphes, c’est le cas du verre par exemple.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ce chapitre, on va étudier le cas où la cohésion se fait par: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Interaction entre 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Interaction entre molécules polarisées.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Interaction par pont hydrogène.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Selon la nature de l’interaction au niveau microscopique, l’énergie de cohésion peut changer de façon importante.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56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A256F05-936C-0BC3-1448-25A7E72926D7}"/>
              </a:ext>
            </a:extLst>
          </p:cNvPr>
          <p:cNvSpPr txBox="1"/>
          <p:nvPr/>
        </p:nvSpPr>
        <p:spPr>
          <a:xfrm>
            <a:off x="1524" y="0"/>
            <a:ext cx="12190476"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Solide ionique</a:t>
            </a:r>
            <a:endParaRPr lang="fr-FR" sz="3200" dirty="0"/>
          </a:p>
        </p:txBody>
      </p:sp>
      <p:sp>
        <p:nvSpPr>
          <p:cNvPr id="6" name="ZoneTexte 5">
            <a:extLst>
              <a:ext uri="{FF2B5EF4-FFF2-40B4-BE49-F238E27FC236}">
                <a16:creationId xmlns:a16="http://schemas.microsoft.com/office/drawing/2014/main" id="{BCF0CD35-AE89-EAC6-3E37-47B97BF2A1A8}"/>
              </a:ext>
            </a:extLst>
          </p:cNvPr>
          <p:cNvSpPr txBox="1"/>
          <p:nvPr/>
        </p:nvSpPr>
        <p:spPr>
          <a:xfrm>
            <a:off x="1524" y="465903"/>
            <a:ext cx="12188952" cy="265021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solide ionique est un arrangement très régulier d’anions et de cations, il est électriquement neutre.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Sa formule statistique indique la nature et la proportion d’anions et de cations présents dans le cristal.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chlorure de sodium (sel de cuisine) est un cristal ionique constitué par un empilement régulier de cations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Na</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d'anions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Cl</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2">
            <a:extLst>
              <a:ext uri="{FF2B5EF4-FFF2-40B4-BE49-F238E27FC236}">
                <a16:creationId xmlns:a16="http://schemas.microsoft.com/office/drawing/2014/main" id="{87A7248A-993E-E965-9E4E-954128A6C542}"/>
              </a:ext>
            </a:extLst>
          </p:cNvPr>
          <p:cNvSpPr>
            <a:spLocks noChangeArrowheads="1"/>
          </p:cNvSpPr>
          <p:nvPr/>
        </p:nvSpPr>
        <p:spPr bwMode="auto">
          <a:xfrm>
            <a:off x="2185416"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1" name="Objet 20">
            <a:extLst>
              <a:ext uri="{FF2B5EF4-FFF2-40B4-BE49-F238E27FC236}">
                <a16:creationId xmlns:a16="http://schemas.microsoft.com/office/drawing/2014/main" id="{F03D938B-517F-94CC-F0FF-4700A2FA16C5}"/>
              </a:ext>
            </a:extLst>
          </p:cNvPr>
          <p:cNvGraphicFramePr>
            <a:graphicFrameLocks noChangeAspect="1"/>
          </p:cNvGraphicFramePr>
          <p:nvPr>
            <p:extLst>
              <p:ext uri="{D42A27DB-BD31-4B8C-83A1-F6EECF244321}">
                <p14:modId xmlns:p14="http://schemas.microsoft.com/office/powerpoint/2010/main" val="3344107851"/>
              </p:ext>
            </p:extLst>
          </p:nvPr>
        </p:nvGraphicFramePr>
        <p:xfrm>
          <a:off x="246888" y="3153068"/>
          <a:ext cx="2351913" cy="2651821"/>
        </p:xfrm>
        <a:graphic>
          <a:graphicData uri="http://schemas.openxmlformats.org/presentationml/2006/ole">
            <mc:AlternateContent xmlns:mc="http://schemas.openxmlformats.org/markup-compatibility/2006">
              <mc:Choice xmlns:v="urn:schemas-microsoft-com:vml" Requires="v">
                <p:oleObj name="Chem3D XML" r:id="rId2" imgW="6819773" imgH="7743723" progId="Chem3D.Document.9">
                  <p:embed/>
                </p:oleObj>
              </mc:Choice>
              <mc:Fallback>
                <p:oleObj name="Chem3D XML" r:id="rId2" imgW="6819773" imgH="7743723" progId="Chem3D.Document.9">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88" y="3153068"/>
                        <a:ext cx="2351913" cy="2651821"/>
                      </a:xfrm>
                      <a:prstGeom prst="rect">
                        <a:avLst/>
                      </a:prstGeom>
                      <a:noFill/>
                    </p:spPr>
                  </p:pic>
                </p:oleObj>
              </mc:Fallback>
            </mc:AlternateContent>
          </a:graphicData>
        </a:graphic>
      </p:graphicFrame>
      <p:pic>
        <p:nvPicPr>
          <p:cNvPr id="22" name="Image 21">
            <a:extLst>
              <a:ext uri="{FF2B5EF4-FFF2-40B4-BE49-F238E27FC236}">
                <a16:creationId xmlns:a16="http://schemas.microsoft.com/office/drawing/2014/main" id="{DCB07F5E-C48B-2EAA-8F4D-37AABE6A1F23}"/>
              </a:ext>
            </a:extLst>
          </p:cNvPr>
          <p:cNvPicPr>
            <a:picLocks noChangeAspect="1"/>
          </p:cNvPicPr>
          <p:nvPr/>
        </p:nvPicPr>
        <p:blipFill>
          <a:blip r:embed="rId4"/>
          <a:stretch>
            <a:fillRect/>
          </a:stretch>
        </p:blipFill>
        <p:spPr>
          <a:xfrm>
            <a:off x="9133356" y="3116116"/>
            <a:ext cx="2811756" cy="2650211"/>
          </a:xfrm>
          <a:prstGeom prst="rect">
            <a:avLst/>
          </a:prstGeom>
        </p:spPr>
      </p:pic>
      <p:sp>
        <p:nvSpPr>
          <p:cNvPr id="24" name="ZoneTexte 23">
            <a:extLst>
              <a:ext uri="{FF2B5EF4-FFF2-40B4-BE49-F238E27FC236}">
                <a16:creationId xmlns:a16="http://schemas.microsoft.com/office/drawing/2014/main" id="{900F4CD3-80CE-917D-F8C0-9F24792A111C}"/>
              </a:ext>
            </a:extLst>
          </p:cNvPr>
          <p:cNvSpPr txBox="1"/>
          <p:nvPr/>
        </p:nvSpPr>
        <p:spPr>
          <a:xfrm>
            <a:off x="2532709" y="3851178"/>
            <a:ext cx="2931033" cy="1255600"/>
          </a:xfrm>
          <a:prstGeom prst="rect">
            <a:avLst/>
          </a:prstGeom>
          <a:noFill/>
        </p:spPr>
        <p:txBody>
          <a:bodyPr wrap="square">
            <a:spAutoFit/>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Modèle compact Cristal de chlorure de sodium</a:t>
            </a:r>
            <a:endParaRPr lang="fr-FR" sz="2400" dirty="0"/>
          </a:p>
        </p:txBody>
      </p:sp>
      <p:sp>
        <p:nvSpPr>
          <p:cNvPr id="26" name="ZoneTexte 25">
            <a:extLst>
              <a:ext uri="{FF2B5EF4-FFF2-40B4-BE49-F238E27FC236}">
                <a16:creationId xmlns:a16="http://schemas.microsoft.com/office/drawing/2014/main" id="{F9297525-923D-1B85-DADE-3B20FB0C6CC3}"/>
              </a:ext>
            </a:extLst>
          </p:cNvPr>
          <p:cNvSpPr txBox="1"/>
          <p:nvPr/>
        </p:nvSpPr>
        <p:spPr>
          <a:xfrm>
            <a:off x="6096000" y="3629931"/>
            <a:ext cx="2887622" cy="1698094"/>
          </a:xfrm>
          <a:prstGeom prst="rect">
            <a:avLst/>
          </a:prstGeom>
          <a:noFill/>
        </p:spPr>
        <p:txBody>
          <a:bodyPr wrap="square">
            <a:spAutoFit/>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Modèle éclaté Maille élémentaire du réseau cristallin</a:t>
            </a:r>
            <a:endParaRPr lang="fr-FR" sz="2400" dirty="0"/>
          </a:p>
        </p:txBody>
      </p:sp>
      <p:sp>
        <p:nvSpPr>
          <p:cNvPr id="28" name="ZoneTexte 27">
            <a:extLst>
              <a:ext uri="{FF2B5EF4-FFF2-40B4-BE49-F238E27FC236}">
                <a16:creationId xmlns:a16="http://schemas.microsoft.com/office/drawing/2014/main" id="{1EA35A2A-B21D-B62C-58EB-154B218E2FCC}"/>
              </a:ext>
            </a:extLst>
          </p:cNvPr>
          <p:cNvSpPr txBox="1"/>
          <p:nvPr/>
        </p:nvSpPr>
        <p:spPr>
          <a:xfrm>
            <a:off x="0" y="5958392"/>
            <a:ext cx="12188952" cy="73565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Sa structure est organisée (solide cristallisé). L’empilement régulier d’ions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Na</a:t>
            </a:r>
            <a:r>
              <a:rPr lang="fr-FR" sz="20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Cl</a:t>
            </a:r>
            <a:r>
              <a:rPr lang="fr-FR" sz="20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peut être représenté, par un modèle compact ou éclaté.</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93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1141466-01AD-C0D7-8C06-1DC500654F44}"/>
              </a:ext>
            </a:extLst>
          </p:cNvPr>
          <p:cNvSpPr txBox="1"/>
          <p:nvPr/>
        </p:nvSpPr>
        <p:spPr>
          <a:xfrm>
            <a:off x="-73152" y="681906"/>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cohésion d’un cristal ionique est assurée par des forces d’attractions électrostatiques entre les cations et les anions.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0BBAC44-46DC-A00D-BB31-65F824515357}"/>
              </a:ext>
            </a:extLst>
          </p:cNvPr>
          <p:cNvSpPr txBox="1"/>
          <p:nvPr/>
        </p:nvSpPr>
        <p:spPr>
          <a:xfrm>
            <a:off x="0" y="1511650"/>
            <a:ext cx="12192000" cy="373313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le cas d'un cristal comme le chlorure de sodium: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Deux charges électriques sont en interaction électrostatique: les charges de même signe se repoussent et les charges de signes opposés s'attirent. L'intensité de cette interaction diminue lorsque la distance entre les ions augmente.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Comme la distance anion/cation est inférieure aux distances anion/anion ou cation/cation, l'intensité de l'interaction attractive entre les cations et les anions est supérieure à l'intensité de l'interaction répulsive entre cations et entre anions: l'attraction l'emporte sur la répulsion.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154E7D94-B02F-C995-E53B-25BE8EBE944A}"/>
              </a:ext>
            </a:extLst>
          </p:cNvPr>
          <p:cNvSpPr txBox="1"/>
          <p:nvPr/>
        </p:nvSpPr>
        <p:spPr>
          <a:xfrm>
            <a:off x="0" y="5279451"/>
            <a:ext cx="12192000"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formule d'un solide ionique comporte le nombre minimal de cations et d'anions tel que le solide soit électriquement neutre.</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nom du solide ionique commence par celui de l'anion, suivi de celui du cation.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CD5BB22C-88A0-1A2E-A01E-2C13F499C348}"/>
              </a:ext>
            </a:extLst>
          </p:cNvPr>
          <p:cNvSpPr txBox="1"/>
          <p:nvPr/>
        </p:nvSpPr>
        <p:spPr>
          <a:xfrm>
            <a:off x="0" y="1141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Cohésion par interaction de Van Der Waals</a:t>
            </a:r>
            <a:endParaRPr lang="fr-FR" sz="3200" dirty="0"/>
          </a:p>
        </p:txBody>
      </p:sp>
    </p:spTree>
    <p:extLst>
      <p:ext uri="{BB962C8B-B14F-4D97-AF65-F5344CB8AC3E}">
        <p14:creationId xmlns:p14="http://schemas.microsoft.com/office/powerpoint/2010/main" val="404686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3402115-1700-660A-322B-F06B3A2742A9}"/>
              </a:ext>
            </a:extLst>
          </p:cNvPr>
          <p:cNvSpPr txBox="1"/>
          <p:nvPr/>
        </p:nvSpPr>
        <p:spPr>
          <a:xfrm>
            <a:off x="1524" y="0"/>
            <a:ext cx="12190476"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Solide moléculaire</a:t>
            </a:r>
            <a:endParaRPr lang="fr-FR" sz="3200" dirty="0"/>
          </a:p>
        </p:txBody>
      </p:sp>
      <p:sp>
        <p:nvSpPr>
          <p:cNvPr id="5" name="ZoneTexte 4">
            <a:extLst>
              <a:ext uri="{FF2B5EF4-FFF2-40B4-BE49-F238E27FC236}">
                <a16:creationId xmlns:a16="http://schemas.microsoft.com/office/drawing/2014/main" id="{070D7798-1E3B-E915-BEC7-8F9A7533A6CE}"/>
              </a:ext>
            </a:extLst>
          </p:cNvPr>
          <p:cNvSpPr txBox="1"/>
          <p:nvPr/>
        </p:nvSpPr>
        <p:spPr>
          <a:xfrm>
            <a:off x="0" y="666703"/>
            <a:ext cx="12192000" cy="86119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solide moléculaire est une espèce chimique pure dont les entités qui le forme sont des molécules, régulièrement empilées pour former une structure cristalline.</a:t>
            </a:r>
          </a:p>
        </p:txBody>
      </p:sp>
      <p:sp>
        <p:nvSpPr>
          <p:cNvPr id="7" name="ZoneTexte 6">
            <a:extLst>
              <a:ext uri="{FF2B5EF4-FFF2-40B4-BE49-F238E27FC236}">
                <a16:creationId xmlns:a16="http://schemas.microsoft.com/office/drawing/2014/main" id="{3D2A34EF-0306-ACAA-6CBC-4BAD3B890F7A}"/>
              </a:ext>
            </a:extLst>
          </p:cNvPr>
          <p:cNvSpPr txBox="1"/>
          <p:nvPr/>
        </p:nvSpPr>
        <p:spPr>
          <a:xfrm>
            <a:off x="0" y="1609829"/>
            <a:ext cx="6190488" cy="502124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peut citer par exemple:</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glace, cristal formé par un empilement régulier de molécules d'eau qui interagissent entre elles via des ponts hydrogène.</a:t>
            </a:r>
          </a:p>
          <a:p>
            <a:pPr marL="800100" lvl="1" indent="-342900" algn="just">
              <a:lnSpc>
                <a:spcPct val="107000"/>
              </a:lnSpc>
              <a:buFont typeface="Symbol" panose="05050102010706020507" pitchFamily="18" charset="2"/>
              <a:buChar char=""/>
            </a:pPr>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lvl="1" algn="just">
              <a:lnSpc>
                <a:spcPct val="107000"/>
              </a:lnSpc>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cristaux de sucres que l’on utilise en cuisine sont formés par des molécules de saccharose régulièrement empilée.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Flocon de neige naturel de cristal de glace">
            <a:extLst>
              <a:ext uri="{FF2B5EF4-FFF2-40B4-BE49-F238E27FC236}">
                <a16:creationId xmlns:a16="http://schemas.microsoft.com/office/drawing/2014/main" id="{14C4C48B-F82D-BFD6-C7D3-7ED665CB78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046"/>
          <a:stretch/>
        </p:blipFill>
        <p:spPr bwMode="auto">
          <a:xfrm>
            <a:off x="6467665" y="2283065"/>
            <a:ext cx="2356295" cy="2291869"/>
          </a:xfrm>
          <a:prstGeom prst="rect">
            <a:avLst/>
          </a:prstGeom>
          <a:noFill/>
          <a:ln>
            <a:noFill/>
          </a:ln>
          <a:extLst>
            <a:ext uri="{53640926-AAD7-44D8-BBD7-CCE9431645EC}">
              <a14:shadowObscured xmlns:a14="http://schemas.microsoft.com/office/drawing/2010/main"/>
            </a:ext>
          </a:extLst>
        </p:spPr>
      </p:pic>
      <p:sp>
        <p:nvSpPr>
          <p:cNvPr id="9" name="Rectangle 2">
            <a:extLst>
              <a:ext uri="{FF2B5EF4-FFF2-40B4-BE49-F238E27FC236}">
                <a16:creationId xmlns:a16="http://schemas.microsoft.com/office/drawing/2014/main" id="{F72A4BE4-135F-99A1-BBA6-B68F4736B948}"/>
              </a:ext>
            </a:extLst>
          </p:cNvPr>
          <p:cNvSpPr>
            <a:spLocks noChangeArrowheads="1"/>
          </p:cNvSpPr>
          <p:nvPr/>
        </p:nvSpPr>
        <p:spPr bwMode="auto">
          <a:xfrm>
            <a:off x="9101137" y="22830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a:extLst>
              <a:ext uri="{FF2B5EF4-FFF2-40B4-BE49-F238E27FC236}">
                <a16:creationId xmlns:a16="http://schemas.microsoft.com/office/drawing/2014/main" id="{8F571789-EA2D-7E6F-B288-42392264660B}"/>
              </a:ext>
            </a:extLst>
          </p:cNvPr>
          <p:cNvGraphicFramePr>
            <a:graphicFrameLocks noChangeAspect="1"/>
          </p:cNvGraphicFramePr>
          <p:nvPr>
            <p:extLst>
              <p:ext uri="{D42A27DB-BD31-4B8C-83A1-F6EECF244321}">
                <p14:modId xmlns:p14="http://schemas.microsoft.com/office/powerpoint/2010/main" val="1216562705"/>
              </p:ext>
            </p:extLst>
          </p:nvPr>
        </p:nvGraphicFramePr>
        <p:xfrm>
          <a:off x="9101137" y="2283065"/>
          <a:ext cx="2783907" cy="2291868"/>
        </p:xfrm>
        <a:graphic>
          <a:graphicData uri="http://schemas.openxmlformats.org/presentationml/2006/ole">
            <mc:AlternateContent xmlns:mc="http://schemas.openxmlformats.org/markup-compatibility/2006">
              <mc:Choice xmlns:v="urn:schemas-microsoft-com:vml" Requires="v">
                <p:oleObj name="Chem3D XML" r:id="rId3" imgW="9525051" imgH="7838939" progId="Chem3D.Document.9">
                  <p:embed/>
                </p:oleObj>
              </mc:Choice>
              <mc:Fallback>
                <p:oleObj name="Chem3D XML" r:id="rId3" imgW="9525051" imgH="7838939" progId="Chem3D.Document.9">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1137" y="2283065"/>
                        <a:ext cx="2783907" cy="2291868"/>
                      </a:xfrm>
                      <a:prstGeom prst="rect">
                        <a:avLst/>
                      </a:prstGeom>
                      <a:noFill/>
                    </p:spPr>
                  </p:pic>
                </p:oleObj>
              </mc:Fallback>
            </mc:AlternateContent>
          </a:graphicData>
        </a:graphic>
      </p:graphicFrame>
      <p:pic>
        <p:nvPicPr>
          <p:cNvPr id="11" name="Image 10">
            <a:extLst>
              <a:ext uri="{FF2B5EF4-FFF2-40B4-BE49-F238E27FC236}">
                <a16:creationId xmlns:a16="http://schemas.microsoft.com/office/drawing/2014/main" id="{71E9F599-3E9E-5E3B-34C0-C9D537E4256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7665" y="5004887"/>
            <a:ext cx="2362252" cy="1626188"/>
          </a:xfrm>
          <a:prstGeom prst="rect">
            <a:avLst/>
          </a:prstGeom>
          <a:noFill/>
          <a:ln>
            <a:noFill/>
          </a:ln>
        </p:spPr>
      </p:pic>
      <p:sp>
        <p:nvSpPr>
          <p:cNvPr id="12" name="Rectangle 4">
            <a:extLst>
              <a:ext uri="{FF2B5EF4-FFF2-40B4-BE49-F238E27FC236}">
                <a16:creationId xmlns:a16="http://schemas.microsoft.com/office/drawing/2014/main" id="{5300F9DA-7ECC-9B72-A5F5-5815BA2AF8BC}"/>
              </a:ext>
            </a:extLst>
          </p:cNvPr>
          <p:cNvSpPr>
            <a:spLocks noChangeArrowheads="1"/>
          </p:cNvSpPr>
          <p:nvPr/>
        </p:nvSpPr>
        <p:spPr bwMode="auto">
          <a:xfrm>
            <a:off x="9101137" y="50048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3" name="Objet 12">
            <a:extLst>
              <a:ext uri="{FF2B5EF4-FFF2-40B4-BE49-F238E27FC236}">
                <a16:creationId xmlns:a16="http://schemas.microsoft.com/office/drawing/2014/main" id="{6F375CF1-C7FF-80D1-7B43-21C1A2B4C734}"/>
              </a:ext>
            </a:extLst>
          </p:cNvPr>
          <p:cNvGraphicFramePr>
            <a:graphicFrameLocks noChangeAspect="1"/>
          </p:cNvGraphicFramePr>
          <p:nvPr>
            <p:extLst>
              <p:ext uri="{D42A27DB-BD31-4B8C-83A1-F6EECF244321}">
                <p14:modId xmlns:p14="http://schemas.microsoft.com/office/powerpoint/2010/main" val="1383750509"/>
              </p:ext>
            </p:extLst>
          </p:nvPr>
        </p:nvGraphicFramePr>
        <p:xfrm>
          <a:off x="9419020" y="5004887"/>
          <a:ext cx="2466024" cy="1561815"/>
        </p:xfrm>
        <a:graphic>
          <a:graphicData uri="http://schemas.openxmlformats.org/presentationml/2006/ole">
            <mc:AlternateContent xmlns:mc="http://schemas.openxmlformats.org/markup-compatibility/2006">
              <mc:Choice xmlns:v="urn:schemas-microsoft-com:vml" Requires="v">
                <p:oleObj name="Chem3D XML" r:id="rId6" imgW="6591325" imgH="4162561" progId="Chem3D.Document.9">
                  <p:embed/>
                </p:oleObj>
              </mc:Choice>
              <mc:Fallback>
                <p:oleObj name="Chem3D XML" r:id="rId6" imgW="6591325" imgH="4162561" progId="Chem3D.Document.9">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9020" y="5004887"/>
                        <a:ext cx="2466024" cy="1561815"/>
                      </a:xfrm>
                      <a:prstGeom prst="rect">
                        <a:avLst/>
                      </a:prstGeom>
                      <a:noFill/>
                    </p:spPr>
                  </p:pic>
                </p:oleObj>
              </mc:Fallback>
            </mc:AlternateContent>
          </a:graphicData>
        </a:graphic>
      </p:graphicFrame>
    </p:spTree>
    <p:extLst>
      <p:ext uri="{BB962C8B-B14F-4D97-AF65-F5344CB8AC3E}">
        <p14:creationId xmlns:p14="http://schemas.microsoft.com/office/powerpoint/2010/main" val="42019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0CFFAEC-899E-05F0-4F3D-B670DF90B79A}"/>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Cohésion par interaction de Van Der Waals</a:t>
            </a:r>
            <a:endParaRPr lang="fr-FR" sz="3200" dirty="0"/>
          </a:p>
        </p:txBody>
      </p:sp>
      <p:sp>
        <p:nvSpPr>
          <p:cNvPr id="5" name="ZoneTexte 4">
            <a:extLst>
              <a:ext uri="{FF2B5EF4-FFF2-40B4-BE49-F238E27FC236}">
                <a16:creationId xmlns:a16="http://schemas.microsoft.com/office/drawing/2014/main" id="{19EC2221-6CF4-E61E-A084-45690DFC1453}"/>
              </a:ext>
            </a:extLst>
          </p:cNvPr>
          <p:cNvSpPr txBox="1"/>
          <p:nvPr/>
        </p:nvSpPr>
        <p:spPr>
          <a:xfrm>
            <a:off x="1524" y="429327"/>
            <a:ext cx="12190476" cy="135819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un cristal moléculaire, les forces qui permettent aux molécules d’interagir entre elles sont basées sur le fait qu’une molécule peut être polarisée.</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Cette polarisation peut être permanente, induite ou instantanée:</a:t>
            </a:r>
            <a:endParaRPr lang="fr-FR" sz="2400" dirty="0"/>
          </a:p>
        </p:txBody>
      </p:sp>
      <p:sp>
        <p:nvSpPr>
          <p:cNvPr id="9" name="ZoneTexte 8">
            <a:extLst>
              <a:ext uri="{FF2B5EF4-FFF2-40B4-BE49-F238E27FC236}">
                <a16:creationId xmlns:a16="http://schemas.microsoft.com/office/drawing/2014/main" id="{79C9509F-54D8-74FC-ACBB-74EC5BE6944A}"/>
              </a:ext>
            </a:extLst>
          </p:cNvPr>
          <p:cNvSpPr txBox="1"/>
          <p:nvPr/>
        </p:nvSpPr>
        <p:spPr>
          <a:xfrm>
            <a:off x="0" y="1970614"/>
            <a:ext cx="12190476" cy="4997202"/>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Dipôle permanent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Il est dû à une différence d’électronégativité des deux atomes de la liaison covalente, un des deux atomes attire plus fortement les électrons.</a:t>
            </a:r>
          </a:p>
          <a:p>
            <a:pPr marL="342900" lvl="0" indent="-342900" algn="just">
              <a:lnSpc>
                <a:spcPct val="107000"/>
              </a:lnSpc>
              <a:buFont typeface="Symbol" panose="05050102010706020507" pitchFamily="18" charset="2"/>
              <a:buChar cha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Dipôle induit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La liaison entre les deux atomes se polarise sous l’effet d’une charge électrique externe (un autre dipôle par exemple), les électrons de la liaison sont repoussés ou attirés et il apparaît un dipôle induit : il disparaîtra dès que la source extérieure s’éloignera.</a:t>
            </a:r>
          </a:p>
          <a:p>
            <a:pPr marL="342900" lvl="0" indent="-342900" algn="just">
              <a:lnSpc>
                <a:spcPct val="107000"/>
              </a:lnSpc>
              <a:buFont typeface="Symbol" panose="05050102010706020507" pitchFamily="18" charset="2"/>
              <a:buChar cha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Dipôle instantané</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Pendant un court intervalle de temps, le moment dipolaire d’un atome ou d’une molécule n’est pas nul: il a une certaine valeur dans une certaine direction, même si en moyenne, sur une durée plus longue ce moment dipolaire est nul. Pendant de brefs instants, on a donc une interaction entre atomes ou molécules avec des dipôles inducteurs et induits.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627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55290EDC-FEE4-331A-AB4D-A4639B4CB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630" y="1750012"/>
            <a:ext cx="6706085" cy="4906820"/>
          </a:xfrm>
          <a:prstGeom prst="rect">
            <a:avLst/>
          </a:prstGeom>
        </p:spPr>
      </p:pic>
      <p:sp>
        <p:nvSpPr>
          <p:cNvPr id="4" name="ZoneTexte 3">
            <a:extLst>
              <a:ext uri="{FF2B5EF4-FFF2-40B4-BE49-F238E27FC236}">
                <a16:creationId xmlns:a16="http://schemas.microsoft.com/office/drawing/2014/main" id="{F97DDF24-2658-E6B1-0DB9-4D53D5EA93C6}"/>
              </a:ext>
            </a:extLst>
          </p:cNvPr>
          <p:cNvSpPr txBox="1"/>
          <p:nvPr/>
        </p:nvSpPr>
        <p:spPr>
          <a:xfrm>
            <a:off x="1524" y="0"/>
            <a:ext cx="12190476" cy="1569660"/>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Entre les molécules polarisées, il existe donc des interactions électrostatiques attractives, faibles et à courte portée, qui vont permettre au cristal de se former.</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Ces interactions sont appelées interactions de Van Der Waals</a:t>
            </a:r>
            <a:endParaRPr lang="fr-FR" sz="2400" dirty="0"/>
          </a:p>
        </p:txBody>
      </p:sp>
      <p:sp>
        <p:nvSpPr>
          <p:cNvPr id="6" name="ZoneTexte 5">
            <a:extLst>
              <a:ext uri="{FF2B5EF4-FFF2-40B4-BE49-F238E27FC236}">
                <a16:creationId xmlns:a16="http://schemas.microsoft.com/office/drawing/2014/main" id="{214773CF-973E-6410-FDC8-D364702BD075}"/>
              </a:ext>
            </a:extLst>
          </p:cNvPr>
          <p:cNvSpPr txBox="1"/>
          <p:nvPr/>
        </p:nvSpPr>
        <p:spPr>
          <a:xfrm>
            <a:off x="0" y="2883868"/>
            <a:ext cx="5364630" cy="244502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un cristal moléculaire de diiode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des molécules polarisées (spontanément, par induction ou instantanément) interagissent entre elles par des forces de Van Der Waals.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86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41372A7B-8FB0-E49C-9B9E-BFF8A6D5FCAB}"/>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Cohésion par pont hydrogène</a:t>
            </a:r>
            <a:endParaRPr lang="fr-FR" sz="3200" dirty="0"/>
          </a:p>
        </p:txBody>
      </p:sp>
      <p:sp>
        <p:nvSpPr>
          <p:cNvPr id="5" name="ZoneTexte 4">
            <a:extLst>
              <a:ext uri="{FF2B5EF4-FFF2-40B4-BE49-F238E27FC236}">
                <a16:creationId xmlns:a16="http://schemas.microsoft.com/office/drawing/2014/main" id="{1AA48838-44F5-BE47-DE35-E68D784DABE3}"/>
              </a:ext>
            </a:extLst>
          </p:cNvPr>
          <p:cNvSpPr txBox="1"/>
          <p:nvPr/>
        </p:nvSpPr>
        <p:spPr>
          <a:xfrm>
            <a:off x="1524" y="702759"/>
            <a:ext cx="6595921" cy="1938992"/>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liaison hydrogène se forme entre un atome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B</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très électronégatif et porteur d’un doublet non liant avec un atome d’hydrogène formant une liaison covalente avec un atome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très électronégatif</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p>
        </p:txBody>
      </p:sp>
      <p:pic>
        <p:nvPicPr>
          <p:cNvPr id="14" name="Image 13">
            <a:extLst>
              <a:ext uri="{FF2B5EF4-FFF2-40B4-BE49-F238E27FC236}">
                <a16:creationId xmlns:a16="http://schemas.microsoft.com/office/drawing/2014/main" id="{5FE230D5-79B8-7227-BDD6-796872F1AE07}"/>
              </a:ext>
            </a:extLst>
          </p:cNvPr>
          <p:cNvPicPr>
            <a:picLocks noChangeAspect="1"/>
          </p:cNvPicPr>
          <p:nvPr/>
        </p:nvPicPr>
        <p:blipFill>
          <a:blip r:embed="rId2"/>
          <a:stretch>
            <a:fillRect/>
          </a:stretch>
        </p:blipFill>
        <p:spPr>
          <a:xfrm>
            <a:off x="6629175" y="584775"/>
            <a:ext cx="5536819" cy="2109264"/>
          </a:xfrm>
          <a:prstGeom prst="rect">
            <a:avLst/>
          </a:prstGeom>
          <a:solidFill>
            <a:schemeClr val="tx1"/>
          </a:solidFill>
        </p:spPr>
      </p:pic>
      <p:sp>
        <p:nvSpPr>
          <p:cNvPr id="16" name="ZoneTexte 15">
            <a:extLst>
              <a:ext uri="{FF2B5EF4-FFF2-40B4-BE49-F238E27FC236}">
                <a16:creationId xmlns:a16="http://schemas.microsoft.com/office/drawing/2014/main" id="{B3175186-51C4-458A-A448-72AFFDFB5AAA}"/>
              </a:ext>
            </a:extLst>
          </p:cNvPr>
          <p:cNvSpPr txBox="1"/>
          <p:nvPr/>
        </p:nvSpPr>
        <p:spPr>
          <a:xfrm>
            <a:off x="0" y="2840880"/>
            <a:ext cx="6754761"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atomes A et B peuvent être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F</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ou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ZoneTexte 19">
            <a:extLst>
              <a:ext uri="{FF2B5EF4-FFF2-40B4-BE49-F238E27FC236}">
                <a16:creationId xmlns:a16="http://schemas.microsoft.com/office/drawing/2014/main" id="{8F924359-1AC6-CD29-908E-B8E287E22850}"/>
              </a:ext>
            </a:extLst>
          </p:cNvPr>
          <p:cNvSpPr txBox="1"/>
          <p:nvPr/>
        </p:nvSpPr>
        <p:spPr>
          <a:xfrm>
            <a:off x="9833" y="3403858"/>
            <a:ext cx="8182974" cy="3785652"/>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exemple de molécule formant des ponts hydrogènes est l’eau.</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Ces ponts qu’il faut rompre pour faire changer de phase l’eau, sont responsables des valeurs inhabituellement hautes des températures de fusion et de vaporisation de l’eau, comparées à celles de molécules de structures similaires</a:t>
            </a:r>
            <a:r>
              <a:rPr lang="fr-FR" sz="2400" dirty="0">
                <a:latin typeface="Comic Sans MS" panose="030F0702030302020204" pitchFamily="66" charset="0"/>
                <a:ea typeface="Times New Roman" panose="02020603050405020304" pitchFamily="18" charset="0"/>
                <a:cs typeface="Times New Roman" panose="02020603050405020304" pitchFamily="18" charset="0"/>
              </a:rPr>
              <a:t>. 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’eau est une anomalie, à cause de la présence de fortes interactions entre molécules, dues aux ponts hydrogène.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2400" dirty="0"/>
          </a:p>
        </p:txBody>
      </p:sp>
      <p:pic>
        <p:nvPicPr>
          <p:cNvPr id="21" name="Image 20">
            <a:extLst>
              <a:ext uri="{FF2B5EF4-FFF2-40B4-BE49-F238E27FC236}">
                <a16:creationId xmlns:a16="http://schemas.microsoft.com/office/drawing/2014/main" id="{DC16974A-DD9B-94C1-B1BE-310933C12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2807" y="2952160"/>
            <a:ext cx="3914196" cy="3802600"/>
          </a:xfrm>
          <a:prstGeom prst="rect">
            <a:avLst/>
          </a:prstGeom>
        </p:spPr>
      </p:pic>
    </p:spTree>
    <p:extLst>
      <p:ext uri="{BB962C8B-B14F-4D97-AF65-F5344CB8AC3E}">
        <p14:creationId xmlns:p14="http://schemas.microsoft.com/office/powerpoint/2010/main" val="349767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B3CEE02-6345-EAB9-1543-E92D713E2842}"/>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Dissolution des solides ioniques</a:t>
            </a:r>
            <a:endParaRPr lang="fr-FR" sz="3200" dirty="0"/>
          </a:p>
        </p:txBody>
      </p:sp>
      <p:sp>
        <p:nvSpPr>
          <p:cNvPr id="5" name="ZoneTexte 4">
            <a:extLst>
              <a:ext uri="{FF2B5EF4-FFF2-40B4-BE49-F238E27FC236}">
                <a16:creationId xmlns:a16="http://schemas.microsoft.com/office/drawing/2014/main" id="{A51A3C59-91CE-8830-8168-74C0B84C34C4}"/>
              </a:ext>
            </a:extLst>
          </p:cNvPr>
          <p:cNvSpPr txBox="1"/>
          <p:nvPr/>
        </p:nvSpPr>
        <p:spPr>
          <a:xfrm>
            <a:off x="0" y="762785"/>
            <a:ext cx="12192000" cy="21524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L’eau est un solvant polaire, la molécule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H</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plutôt négative coté oxygène et positive coté hydrogène, car les liaisons oxygène-hydrogène sont fortement polarisées.</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molécule d’eau va donc être capable d’attirer des anions ou des cations selon son orientation dans l’espace.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208F3616-D21F-FD6F-7940-147E82CBC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1787" y="2975044"/>
            <a:ext cx="7028425" cy="3793365"/>
          </a:xfrm>
          <a:prstGeom prst="rect">
            <a:avLst/>
          </a:prstGeom>
        </p:spPr>
      </p:pic>
    </p:spTree>
    <p:extLst>
      <p:ext uri="{BB962C8B-B14F-4D97-AF65-F5344CB8AC3E}">
        <p14:creationId xmlns:p14="http://schemas.microsoft.com/office/powerpoint/2010/main" val="1081886430"/>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1657</TotalTime>
  <Words>1718</Words>
  <Application>Microsoft Office PowerPoint</Application>
  <PresentationFormat>Grand écran</PresentationFormat>
  <Paragraphs>121</Paragraphs>
  <Slides>17</Slides>
  <Notes>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6" baseType="lpstr">
      <vt:lpstr>Arial</vt:lpstr>
      <vt:lpstr>Calibri</vt:lpstr>
      <vt:lpstr>Cambria Math</vt:lpstr>
      <vt:lpstr>Comic Sans MS</vt:lpstr>
      <vt:lpstr>Gill Sans MT</vt:lpstr>
      <vt:lpstr>Symbol</vt:lpstr>
      <vt:lpstr>Walbaum Display</vt:lpstr>
      <vt:lpstr>3DFloatVTI</vt:lpstr>
      <vt:lpstr>Chem3D XML</vt:lpstr>
      <vt:lpstr>COHESION DE LA MATIERE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COHESION DE LA MATIERE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70</cp:revision>
  <dcterms:created xsi:type="dcterms:W3CDTF">2022-09-17T08:20:32Z</dcterms:created>
  <dcterms:modified xsi:type="dcterms:W3CDTF">2024-04-16T16:15:04Z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